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9"/>
  </p:notesMasterIdLst>
  <p:handoutMasterIdLst>
    <p:handoutMasterId r:id="rId50"/>
  </p:handoutMasterIdLst>
  <p:sldIdLst>
    <p:sldId id="256" r:id="rId2"/>
    <p:sldId id="294" r:id="rId3"/>
    <p:sldId id="259" r:id="rId4"/>
    <p:sldId id="316" r:id="rId5"/>
    <p:sldId id="263" r:id="rId6"/>
    <p:sldId id="306" r:id="rId7"/>
    <p:sldId id="295" r:id="rId8"/>
    <p:sldId id="270" r:id="rId9"/>
    <p:sldId id="266" r:id="rId10"/>
    <p:sldId id="269" r:id="rId11"/>
    <p:sldId id="296" r:id="rId12"/>
    <p:sldId id="304" r:id="rId13"/>
    <p:sldId id="271" r:id="rId14"/>
    <p:sldId id="297" r:id="rId15"/>
    <p:sldId id="272" r:id="rId16"/>
    <p:sldId id="280" r:id="rId17"/>
    <p:sldId id="273" r:id="rId18"/>
    <p:sldId id="317" r:id="rId19"/>
    <p:sldId id="274" r:id="rId20"/>
    <p:sldId id="318" r:id="rId21"/>
    <p:sldId id="325" r:id="rId22"/>
    <p:sldId id="319" r:id="rId23"/>
    <p:sldId id="320" r:id="rId24"/>
    <p:sldId id="298" r:id="rId25"/>
    <p:sldId id="284" r:id="rId26"/>
    <p:sldId id="322" r:id="rId27"/>
    <p:sldId id="323" r:id="rId28"/>
    <p:sldId id="338" r:id="rId29"/>
    <p:sldId id="335" r:id="rId30"/>
    <p:sldId id="327" r:id="rId31"/>
    <p:sldId id="331" r:id="rId32"/>
    <p:sldId id="332" r:id="rId33"/>
    <p:sldId id="336" r:id="rId34"/>
    <p:sldId id="334" r:id="rId35"/>
    <p:sldId id="308" r:id="rId36"/>
    <p:sldId id="287" r:id="rId37"/>
    <p:sldId id="289" r:id="rId38"/>
    <p:sldId id="291" r:id="rId39"/>
    <p:sldId id="292" r:id="rId40"/>
    <p:sldId id="337" r:id="rId41"/>
    <p:sldId id="321" r:id="rId42"/>
    <p:sldId id="301" r:id="rId43"/>
    <p:sldId id="288" r:id="rId44"/>
    <p:sldId id="302" r:id="rId45"/>
    <p:sldId id="328" r:id="rId46"/>
    <p:sldId id="329" r:id="rId47"/>
    <p:sldId id="326"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6699"/>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76" autoAdjust="0"/>
    <p:restoredTop sz="78916" autoAdjust="0"/>
  </p:normalViewPr>
  <p:slideViewPr>
    <p:cSldViewPr>
      <p:cViewPr>
        <p:scale>
          <a:sx n="75" d="100"/>
          <a:sy n="75" d="100"/>
        </p:scale>
        <p:origin x="-714" y="-510"/>
      </p:cViewPr>
      <p:guideLst>
        <p:guide orient="horz" pos="2160"/>
        <p:guide pos="2880"/>
      </p:guideLst>
    </p:cSldViewPr>
  </p:slideViewPr>
  <p:outlineViewPr>
    <p:cViewPr>
      <p:scale>
        <a:sx n="33" d="100"/>
        <a:sy n="33" d="100"/>
      </p:scale>
      <p:origin x="0" y="123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79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47CBA4-BF48-430E-8DC4-8DF3F0650ED5}" type="datetimeFigureOut">
              <a:rPr lang="zh-CN" altLang="en-US" smtClean="0"/>
              <a:t>2011/6/5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CF043D-7042-4D00-B4F0-16EDDE8667F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2FF2E-BB06-401E-B70A-00528C094FEF}" type="datetimeFigureOut">
              <a:rPr lang="zh-CN" altLang="en-US" smtClean="0"/>
              <a:pPr/>
              <a:t>2011/6/5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A97C-46A6-4CDC-9D3B-5ACD38D83B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Wingdings" pitchFamily="2" charset="2"/>
              <a:buChar char="l"/>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31520" lvl="1" indent="-274320">
              <a:spcBef>
                <a:spcPct val="20000"/>
              </a:spcBef>
              <a:buClr>
                <a:schemeClr val="accent3"/>
              </a:buClr>
              <a:buSzPct val="95000"/>
              <a:buFont typeface="Wingdings 2"/>
              <a:buNone/>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31520" lvl="1" indent="-274320">
              <a:spcBef>
                <a:spcPct val="20000"/>
              </a:spcBef>
              <a:buClr>
                <a:schemeClr val="accent3"/>
              </a:buClr>
              <a:buSzPct val="95000"/>
              <a:buFont typeface="Wingdings 2"/>
              <a:buNone/>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31520" lvl="1" indent="-274320">
              <a:spcBef>
                <a:spcPct val="20000"/>
              </a:spcBef>
              <a:buClr>
                <a:schemeClr val="accent3"/>
              </a:buClr>
              <a:buSzPct val="95000"/>
              <a:buFont typeface="Wingdings 2"/>
              <a:buNone/>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31520" lvl="1" indent="-274320">
              <a:spcBef>
                <a:spcPct val="20000"/>
              </a:spcBef>
              <a:buClr>
                <a:schemeClr val="accent3"/>
              </a:buClr>
              <a:buSzPct val="95000"/>
              <a:buFont typeface="Wingdings 2"/>
              <a:buNone/>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31520" lvl="1" indent="-274320">
              <a:spcBef>
                <a:spcPct val="20000"/>
              </a:spcBef>
              <a:buClr>
                <a:schemeClr val="accent3"/>
              </a:buClr>
              <a:buSzPct val="95000"/>
              <a:buFont typeface="Wingdings 2"/>
              <a:buNone/>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42</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43</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44</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45</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46</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6664F4B2-6B91-4860-A0A7-F21662573863}" type="datetime1">
              <a:rPr lang="zh-CN" altLang="en-US" smtClean="0"/>
              <a:t>2011/6/5</a:t>
            </a:fld>
            <a:endParaRPr lang="zh-CN" altLang="en-US"/>
          </a:p>
        </p:txBody>
      </p:sp>
      <p:sp>
        <p:nvSpPr>
          <p:cNvPr id="19" name="页脚占位符 18"/>
          <p:cNvSpPr>
            <a:spLocks noGrp="1"/>
          </p:cNvSpPr>
          <p:nvPr>
            <p:ph type="ftr" sz="quarter" idx="11"/>
          </p:nvPr>
        </p:nvSpPr>
        <p:spPr/>
        <p:txBody>
          <a:bodyPr/>
          <a:lstStyle/>
          <a:p>
            <a:r>
              <a:rPr lang="en-US" altLang="zh-CN" smtClean="0"/>
              <a:t>Faerie @ SIGMOD2011</a:t>
            </a:r>
            <a:endParaRPr lang="zh-CN" altLang="en-US" dirty="0"/>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r>
              <a:rPr lang="en-US" altLang="zh-CN" dirty="0" smtClean="0"/>
              <a:t>/44</a:t>
            </a:r>
            <a:endParaRPr lang="zh-CN" alt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57200" y="1556792"/>
            <a:ext cx="8229600" cy="4767808"/>
          </a:xfrm>
        </p:spPr>
        <p:txBody>
          <a:body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35496" y="6448251"/>
            <a:ext cx="2133600" cy="365125"/>
          </a:xfrm>
        </p:spPr>
        <p:txBody>
          <a:bodyPr/>
          <a:lstStyle/>
          <a:p>
            <a:fld id="{B9DE1DD4-CA73-4C1A-92BB-98A464B10522}" type="datetime1">
              <a:rPr lang="zh-CN" altLang="en-US" smtClean="0"/>
              <a:t>2011/6/5</a:t>
            </a:fld>
            <a:endParaRPr lang="zh-CN" altLang="en-US"/>
          </a:p>
        </p:txBody>
      </p:sp>
      <p:sp>
        <p:nvSpPr>
          <p:cNvPr id="5" name="页脚占位符 4"/>
          <p:cNvSpPr>
            <a:spLocks noGrp="1"/>
          </p:cNvSpPr>
          <p:nvPr>
            <p:ph type="ftr" sz="quarter" idx="11"/>
          </p:nvPr>
        </p:nvSpPr>
        <p:spPr>
          <a:xfrm>
            <a:off x="3739480" y="6453336"/>
            <a:ext cx="3352800" cy="365125"/>
          </a:xfrm>
        </p:spPr>
        <p:txBody>
          <a:bodyPr/>
          <a:lstStyle>
            <a:lvl1pPr>
              <a:defRPr>
                <a:latin typeface="Times New Roman" pitchFamily="18" charset="0"/>
                <a:cs typeface="Times New Roman" pitchFamily="18" charset="0"/>
              </a:defRPr>
            </a:lvl1pPr>
          </a:lstStyle>
          <a:p>
            <a:r>
              <a:rPr lang="en-US" altLang="zh-CN" smtClean="0"/>
              <a:t>Faerie @ SIGMOD2011</a:t>
            </a:r>
            <a:endParaRPr lang="zh-CN" altLang="en-US" dirty="0"/>
          </a:p>
        </p:txBody>
      </p:sp>
      <p:sp>
        <p:nvSpPr>
          <p:cNvPr id="6" name="灯片编号占位符 5"/>
          <p:cNvSpPr>
            <a:spLocks noGrp="1"/>
          </p:cNvSpPr>
          <p:nvPr>
            <p:ph type="sldNum" sz="quarter" idx="12"/>
          </p:nvPr>
        </p:nvSpPr>
        <p:spPr>
          <a:xfrm>
            <a:off x="8346504" y="6453336"/>
            <a:ext cx="762000" cy="365125"/>
          </a:xfrm>
        </p:spPr>
        <p:txBody>
          <a:bodyPr/>
          <a:lstStyle/>
          <a:p>
            <a:fld id="{0C913308-F349-4B6D-A68A-DD1791B4A57B}" type="slidenum">
              <a:rPr lang="zh-CN" altLang="en-US" smtClean="0"/>
              <a:pPr/>
              <a:t>‹#›</a:t>
            </a:fld>
            <a:r>
              <a:rPr lang="en-US" altLang="zh-CN" dirty="0" smtClean="0"/>
              <a:t>/44</a:t>
            </a:r>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5840BB-3B30-426A-9B9F-B10751181104}" type="datetime1">
              <a:rPr lang="zh-CN" altLang="en-US" smtClean="0"/>
              <a:t>2011/6/5</a:t>
            </a:fld>
            <a:endParaRPr lang="zh-CN" altLang="en-US"/>
          </a:p>
        </p:txBody>
      </p:sp>
      <p:sp>
        <p:nvSpPr>
          <p:cNvPr id="22" name="页脚占位符 21"/>
          <p:cNvSpPr>
            <a:spLocks noGrp="1"/>
          </p:cNvSpPr>
          <p:nvPr>
            <p:ph type="ftr" sz="quarter" idx="3"/>
          </p:nvPr>
        </p:nvSpPr>
        <p:spPr>
          <a:xfrm>
            <a:off x="3667472" y="6376243"/>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New Roman" pitchFamily="18" charset="0"/>
                <a:cs typeface="Times New Roman" pitchFamily="18" charset="0"/>
              </a:defRPr>
            </a:lvl1pPr>
          </a:lstStyle>
          <a:p>
            <a:r>
              <a:rPr lang="en-US" altLang="zh-CN" smtClean="0"/>
              <a:t>Faerie @ SIGMOD2011</a:t>
            </a:r>
            <a:endParaRPr lang="zh-CN" altLang="en-US" dirty="0"/>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r>
              <a:rPr lang="en-US" altLang="zh-CN" dirty="0" smtClean="0"/>
              <a:t>/44</a:t>
            </a:r>
            <a:endParaRPr lang="zh-CN" altLang="en-US" dirty="0" smtClean="0"/>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Lst>
  <p:timing>
    <p:tnLst>
      <p:par>
        <p:cTn id="1" dur="indefinite" restart="never" nodeType="tmRoot"/>
      </p:par>
    </p:tnLst>
  </p:timing>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Levenshtein_dist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dbgroup.cs.tsinghua.edu.cn/lig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1772816"/>
            <a:ext cx="8424936" cy="1828800"/>
          </a:xfrm>
        </p:spPr>
        <p:txBody>
          <a:bodyPr>
            <a:noAutofit/>
          </a:bodyPr>
          <a:lstStyle/>
          <a:p>
            <a:pPr algn="l"/>
            <a:r>
              <a:rPr lang="en-US" altLang="zh-CN" sz="3300" dirty="0" smtClean="0"/>
              <a:t>Faerie: Efficient Filtering Algorithms for Approximate Dictionary-based Entity Extraction</a:t>
            </a:r>
            <a:endParaRPr lang="zh-CN" altLang="en-US" sz="3300" dirty="0"/>
          </a:p>
        </p:txBody>
      </p:sp>
      <p:sp>
        <p:nvSpPr>
          <p:cNvPr id="3" name="副标题 2"/>
          <p:cNvSpPr>
            <a:spLocks noGrp="1"/>
          </p:cNvSpPr>
          <p:nvPr>
            <p:ph type="subTitle" idx="1"/>
          </p:nvPr>
        </p:nvSpPr>
        <p:spPr>
          <a:xfrm>
            <a:off x="539552" y="4700736"/>
            <a:ext cx="4176464" cy="1752600"/>
          </a:xfrm>
        </p:spPr>
        <p:txBody>
          <a:bodyPr>
            <a:normAutofit/>
          </a:bodyPr>
          <a:lstStyle/>
          <a:p>
            <a:pPr algn="l">
              <a:lnSpc>
                <a:spcPts val="3000"/>
              </a:lnSpc>
            </a:pPr>
            <a:r>
              <a:rPr lang="en-US" altLang="zh-CN" sz="2000" dirty="0" err="1" smtClean="0"/>
              <a:t>Guoliang</a:t>
            </a:r>
            <a:r>
              <a:rPr lang="en-US" altLang="zh-CN" sz="2000" dirty="0" smtClean="0"/>
              <a:t> Li (</a:t>
            </a:r>
            <a:r>
              <a:rPr lang="en-US" altLang="zh-CN" sz="2000" dirty="0" err="1" smtClean="0"/>
              <a:t>Tsinghua</a:t>
            </a:r>
            <a:r>
              <a:rPr lang="en-US" altLang="zh-CN" sz="2000" dirty="0" smtClean="0"/>
              <a:t>, China)</a:t>
            </a:r>
          </a:p>
          <a:p>
            <a:pPr algn="l">
              <a:lnSpc>
                <a:spcPts val="3000"/>
              </a:lnSpc>
            </a:pPr>
            <a:r>
              <a:rPr lang="en-US" altLang="zh-CN" sz="2000" dirty="0" smtClean="0"/>
              <a:t>Dong Deng (</a:t>
            </a:r>
            <a:r>
              <a:rPr lang="en-US" altLang="zh-CN" sz="2000" dirty="0" err="1" smtClean="0"/>
              <a:t>Tsinghua</a:t>
            </a:r>
            <a:r>
              <a:rPr lang="en-US" altLang="zh-CN" sz="2000" dirty="0" smtClean="0"/>
              <a:t>, China)</a:t>
            </a:r>
          </a:p>
          <a:p>
            <a:pPr algn="l">
              <a:lnSpc>
                <a:spcPts val="3000"/>
              </a:lnSpc>
            </a:pPr>
            <a:r>
              <a:rPr lang="en-US" altLang="zh-CN" sz="2000" dirty="0" err="1" smtClean="0"/>
              <a:t>Jianhua</a:t>
            </a:r>
            <a:r>
              <a:rPr lang="en-US" altLang="zh-CN" sz="2000" dirty="0" smtClean="0"/>
              <a:t> </a:t>
            </a:r>
            <a:r>
              <a:rPr lang="en-US" altLang="zh-CN" sz="2000" dirty="0" err="1" smtClean="0"/>
              <a:t>Feng</a:t>
            </a:r>
            <a:r>
              <a:rPr lang="en-US" altLang="zh-CN" sz="2000" dirty="0" smtClean="0"/>
              <a:t> (</a:t>
            </a:r>
            <a:r>
              <a:rPr lang="en-US" altLang="zh-CN" sz="2000" dirty="0" err="1" smtClean="0"/>
              <a:t>Tsinghua</a:t>
            </a:r>
            <a:r>
              <a:rPr lang="en-US" altLang="zh-CN" sz="2000" dirty="0" smtClean="0"/>
              <a:t>, China)</a:t>
            </a:r>
          </a:p>
        </p:txBody>
      </p:sp>
      <p:pic>
        <p:nvPicPr>
          <p:cNvPr id="7" name="图片 6" descr="tsinghua.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876256" y="4703192"/>
            <a:ext cx="1775694" cy="17501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normAutofit/>
          </a:bodyPr>
          <a:lstStyle/>
          <a:p>
            <a:r>
              <a:rPr lang="en-US" altLang="zh-CN" dirty="0" smtClean="0"/>
              <a:t>Prior Work</a:t>
            </a:r>
            <a:endParaRPr lang="zh-CN" altLang="en-US" dirty="0"/>
          </a:p>
        </p:txBody>
      </p:sp>
      <p:sp>
        <p:nvSpPr>
          <p:cNvPr id="3" name="内容占位符 2"/>
          <p:cNvSpPr>
            <a:spLocks noGrp="1"/>
          </p:cNvSpPr>
          <p:nvPr>
            <p:ph idx="1"/>
          </p:nvPr>
        </p:nvSpPr>
        <p:spPr>
          <a:xfrm>
            <a:off x="457200" y="1392256"/>
            <a:ext cx="8229600" cy="4608512"/>
          </a:xfrm>
        </p:spPr>
        <p:txBody>
          <a:bodyPr>
            <a:normAutofit lnSpcReduction="10000"/>
          </a:bodyPr>
          <a:lstStyle/>
          <a:p>
            <a:r>
              <a:rPr lang="en-US" altLang="zh-CN" dirty="0" smtClean="0"/>
              <a:t>NGPP</a:t>
            </a:r>
          </a:p>
          <a:p>
            <a:pPr lvl="1"/>
            <a:r>
              <a:rPr lang="en-US" altLang="zh-CN" dirty="0" smtClean="0"/>
              <a:t>Basic idea</a:t>
            </a:r>
          </a:p>
          <a:p>
            <a:pPr lvl="2"/>
            <a:r>
              <a:rPr lang="en-US" altLang="zh-CN" dirty="0" smtClean="0"/>
              <a:t>Partition the entity and guarantee two strings are similar only if there exist two partitions of two strings have an edit distance no larger than 1</a:t>
            </a:r>
            <a:endParaRPr lang="en-US" altLang="zh-CN" dirty="0" smtClean="0">
              <a:latin typeface="+mj-lt"/>
            </a:endParaRPr>
          </a:p>
          <a:p>
            <a:pPr lvl="1"/>
            <a:r>
              <a:rPr lang="en-US" altLang="zh-CN" dirty="0" smtClean="0"/>
              <a:t>Can not support token-based similarity.</a:t>
            </a:r>
            <a:endParaRPr lang="en-US" altLang="zh-CN" dirty="0" smtClean="0">
              <a:latin typeface="+mj-lt"/>
            </a:endParaRPr>
          </a:p>
          <a:p>
            <a:r>
              <a:rPr lang="en-US" altLang="zh-CN" dirty="0" smtClean="0"/>
              <a:t>ISH</a:t>
            </a:r>
          </a:p>
          <a:p>
            <a:pPr lvl="1"/>
            <a:r>
              <a:rPr lang="en-US" altLang="zh-CN" dirty="0" smtClean="0"/>
              <a:t>Basic idea</a:t>
            </a:r>
            <a:endParaRPr lang="en-US" altLang="zh-CN" sz="1500" dirty="0" smtClean="0"/>
          </a:p>
          <a:p>
            <a:pPr lvl="2"/>
            <a:r>
              <a:rPr lang="en-US" altLang="zh-CN" dirty="0" smtClean="0"/>
              <a:t>first selected top-weighted tokens as signatures and encoded the dictionary as a 0-1 matrix. Then built a matrix for the document and used the matrix to find candidates</a:t>
            </a:r>
          </a:p>
          <a:p>
            <a:pPr lvl="1"/>
            <a:r>
              <a:rPr lang="en-US" altLang="zh-CN" dirty="0" smtClean="0"/>
              <a:t>Can not support edit distance.</a:t>
            </a:r>
          </a:p>
        </p:txBody>
      </p:sp>
      <p:sp>
        <p:nvSpPr>
          <p:cNvPr id="5" name="日期占位符 4"/>
          <p:cNvSpPr>
            <a:spLocks noGrp="1"/>
          </p:cNvSpPr>
          <p:nvPr>
            <p:ph type="dt" sz="half" idx="10"/>
          </p:nvPr>
        </p:nvSpPr>
        <p:spPr/>
        <p:txBody>
          <a:bodyPr/>
          <a:lstStyle/>
          <a:p>
            <a:fld id="{8DFFC192-5D48-461B-AAAE-755C7B61EC6D}" type="datetime1">
              <a:rPr lang="zh-CN" altLang="en-US" smtClean="0"/>
              <a:t>2011/6/5</a:t>
            </a:fld>
            <a:endParaRPr lang="zh-CN" altLang="en-US"/>
          </a:p>
        </p:txBody>
      </p:sp>
      <p:sp>
        <p:nvSpPr>
          <p:cNvPr id="9" name="页脚占位符 8"/>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0" name="椭圆 9"/>
          <p:cNvSpPr/>
          <p:nvPr/>
        </p:nvSpPr>
        <p:spPr>
          <a:xfrm>
            <a:off x="857224" y="3143248"/>
            <a:ext cx="5857916" cy="428628"/>
          </a:xfrm>
          <a:prstGeom prst="ellipse">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44524" y="5311788"/>
            <a:ext cx="4584732" cy="428628"/>
          </a:xfrm>
          <a:prstGeom prst="ellipse">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429092" y="3786190"/>
            <a:ext cx="4714908" cy="646331"/>
          </a:xfrm>
          <a:prstGeom prst="rect">
            <a:avLst/>
          </a:prstGeom>
          <a:noFill/>
        </p:spPr>
        <p:txBody>
          <a:bodyPr wrap="square" rtlCol="0">
            <a:spAutoFit/>
          </a:bodyPr>
          <a:lstStyle/>
          <a:p>
            <a:r>
              <a:rPr lang="en-US" altLang="zh-CN" b="1" i="1" dirty="0" smtClean="0">
                <a:solidFill>
                  <a:srgbClr val="FF0000"/>
                </a:solidFill>
              </a:rPr>
              <a:t>Call for a unified method to support various similarity/dissimilarity functions</a:t>
            </a:r>
            <a:endParaRPr lang="zh-CN" altLang="en-US" b="1" i="1" dirty="0">
              <a:solidFill>
                <a:srgbClr val="FF0000"/>
              </a:solidFill>
            </a:endParaRPr>
          </a:p>
        </p:txBody>
      </p:sp>
      <p:cxnSp>
        <p:nvCxnSpPr>
          <p:cNvPr id="14" name="直接箭头连接符 13"/>
          <p:cNvCxnSpPr>
            <a:endCxn id="12" idx="1"/>
          </p:cNvCxnSpPr>
          <p:nvPr/>
        </p:nvCxnSpPr>
        <p:spPr>
          <a:xfrm>
            <a:off x="3214678" y="3571876"/>
            <a:ext cx="1214414" cy="537480"/>
          </a:xfrm>
          <a:prstGeom prst="straightConnector1">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3000364" y="4286256"/>
            <a:ext cx="1428760" cy="1000132"/>
          </a:xfrm>
          <a:prstGeom prst="straightConnector1">
            <a:avLst/>
          </a:prstGeom>
          <a:ln w="12700" cmpd="sng">
            <a:tailEnd type="arrow"/>
          </a:ln>
        </p:spPr>
        <p:style>
          <a:lnRef idx="1">
            <a:schemeClr val="accent1"/>
          </a:lnRef>
          <a:fillRef idx="0">
            <a:schemeClr val="accent1"/>
          </a:fillRef>
          <a:effectRef idx="0">
            <a:schemeClr val="accent1"/>
          </a:effectRef>
          <a:fontRef idx="minor">
            <a:schemeClr val="tx1"/>
          </a:fontRef>
        </p:style>
      </p:cxnSp>
      <p:sp>
        <p:nvSpPr>
          <p:cNvPr id="13" name="灯片编号占位符 12"/>
          <p:cNvSpPr>
            <a:spLocks noGrp="1"/>
          </p:cNvSpPr>
          <p:nvPr>
            <p:ph type="sldNum" sz="quarter" idx="12"/>
          </p:nvPr>
        </p:nvSpPr>
        <p:spPr/>
        <p:txBody>
          <a:bodyPr/>
          <a:lstStyle/>
          <a:p>
            <a:fld id="{0C913308-F349-4B6D-A68A-DD1791B4A57B}" type="slidenum">
              <a:rPr lang="zh-CN" altLang="en-US" smtClean="0"/>
              <a:pPr/>
              <a:t>10</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Preliminaries</a:t>
            </a:r>
          </a:p>
          <a:p>
            <a:r>
              <a:rPr lang="en-US" altLang="zh-CN" dirty="0" smtClean="0">
                <a:solidFill>
                  <a:srgbClr val="FF0000"/>
                </a:solidFill>
              </a:rPr>
              <a:t>A Unified Framework</a:t>
            </a:r>
          </a:p>
          <a:p>
            <a:r>
              <a:rPr lang="en-US" altLang="zh-CN" dirty="0" smtClean="0"/>
              <a:t>Heap-based Filtering Algorithm</a:t>
            </a:r>
          </a:p>
          <a:p>
            <a:r>
              <a:rPr lang="en-US" altLang="zh-CN" dirty="0" smtClean="0"/>
              <a:t>Improving The Single-heap-based Method</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7EDAF68E-BA71-4558-AD6A-74D4D54A225E}" type="datetime1">
              <a:rPr lang="zh-CN" altLang="en-US" smtClean="0"/>
              <a:t>2011/6/5</a:t>
            </a:fld>
            <a:endParaRPr lang="zh-CN" altLang="en-US"/>
          </a:p>
        </p:txBody>
      </p:sp>
      <p:sp>
        <p:nvSpPr>
          <p:cNvPr id="8" name="页脚占位符 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11</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8"/>
            <a:ext cx="8229600" cy="1143000"/>
          </a:xfrm>
        </p:spPr>
        <p:txBody>
          <a:bodyPr/>
          <a:lstStyle/>
          <a:p>
            <a:r>
              <a:rPr lang="en-US" altLang="zh-CN" dirty="0" smtClean="0"/>
              <a:t>A Unified Framework</a:t>
            </a:r>
            <a:endParaRPr lang="zh-CN" altLang="en-US" dirty="0"/>
          </a:p>
        </p:txBody>
      </p:sp>
      <p:sp>
        <p:nvSpPr>
          <p:cNvPr id="3" name="内容占位符 2"/>
          <p:cNvSpPr>
            <a:spLocks noGrp="1"/>
          </p:cNvSpPr>
          <p:nvPr>
            <p:ph idx="1"/>
          </p:nvPr>
        </p:nvSpPr>
        <p:spPr>
          <a:xfrm>
            <a:off x="457200" y="1628800"/>
            <a:ext cx="8229600" cy="4389120"/>
          </a:xfrm>
        </p:spPr>
        <p:txBody>
          <a:bodyPr/>
          <a:lstStyle/>
          <a:p>
            <a:r>
              <a:rPr lang="en-US" altLang="zh-CN" sz="2400" dirty="0" smtClean="0"/>
              <a:t>Transform different similarities to </a:t>
            </a:r>
            <a:r>
              <a:rPr lang="en-US" altLang="zh-CN" sz="2400" b="1" i="1" dirty="0" smtClean="0"/>
              <a:t>overlap similarity</a:t>
            </a:r>
            <a:endParaRPr lang="en-US" altLang="zh-CN" sz="2000" b="1" i="1" dirty="0" smtClean="0"/>
          </a:p>
          <a:p>
            <a:endParaRPr lang="zh-CN" altLang="en-US" dirty="0"/>
          </a:p>
        </p:txBody>
      </p:sp>
      <p:sp>
        <p:nvSpPr>
          <p:cNvPr id="4" name="日期占位符 3"/>
          <p:cNvSpPr>
            <a:spLocks noGrp="1"/>
          </p:cNvSpPr>
          <p:nvPr>
            <p:ph type="dt" sz="half" idx="10"/>
          </p:nvPr>
        </p:nvSpPr>
        <p:spPr/>
        <p:txBody>
          <a:bodyPr/>
          <a:lstStyle/>
          <a:p>
            <a:fld id="{76B5AE27-132E-4AC3-AFF4-0D2F56C693ED}"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pic>
        <p:nvPicPr>
          <p:cNvPr id="16" name="图片 15" descr="QQ截图20110604165021.jpg"/>
          <p:cNvPicPr>
            <a:picLocks noChangeAspect="1"/>
          </p:cNvPicPr>
          <p:nvPr/>
        </p:nvPicPr>
        <p:blipFill>
          <a:blip r:embed="rId3" cstate="print"/>
          <a:stretch>
            <a:fillRect/>
          </a:stretch>
        </p:blipFill>
        <p:spPr>
          <a:xfrm>
            <a:off x="642911" y="2322869"/>
            <a:ext cx="7715304" cy="3313239"/>
          </a:xfrm>
          <a:prstGeom prst="rect">
            <a:avLst/>
          </a:prstGeom>
        </p:spPr>
      </p:pic>
      <p:sp>
        <p:nvSpPr>
          <p:cNvPr id="17" name="TextBox 16"/>
          <p:cNvSpPr txBox="1"/>
          <p:nvPr/>
        </p:nvSpPr>
        <p:spPr>
          <a:xfrm>
            <a:off x="2000232" y="5845750"/>
            <a:ext cx="5572164" cy="369332"/>
          </a:xfrm>
          <a:prstGeom prst="rect">
            <a:avLst/>
          </a:prstGeom>
          <a:noFill/>
        </p:spPr>
        <p:txBody>
          <a:bodyPr wrap="square" rtlCol="0">
            <a:spAutoFit/>
          </a:bodyPr>
          <a:lstStyle/>
          <a:p>
            <a:r>
              <a:rPr lang="en-US" altLang="zh-CN" dirty="0" smtClean="0"/>
              <a:t>A </a:t>
            </a:r>
            <a:r>
              <a:rPr lang="en-US" altLang="zh-CN" i="1" dirty="0" smtClean="0"/>
              <a:t>q-gram of a string </a:t>
            </a:r>
            <a:r>
              <a:rPr lang="en-US" altLang="zh-CN" b="1" i="1" dirty="0" smtClean="0"/>
              <a:t>s</a:t>
            </a:r>
            <a:r>
              <a:rPr lang="en-US" altLang="zh-CN" i="1" dirty="0" smtClean="0"/>
              <a:t> is a </a:t>
            </a:r>
            <a:r>
              <a:rPr lang="en-US" altLang="zh-CN" dirty="0" smtClean="0"/>
              <a:t>substring of </a:t>
            </a:r>
            <a:r>
              <a:rPr lang="en-US" altLang="zh-CN" b="1" i="1" dirty="0" smtClean="0"/>
              <a:t>s</a:t>
            </a:r>
            <a:r>
              <a:rPr lang="en-US" altLang="zh-CN" i="1" dirty="0" smtClean="0"/>
              <a:t> with length q</a:t>
            </a:r>
            <a:endParaRPr lang="zh-CN" altLang="en-US" dirty="0"/>
          </a:p>
        </p:txBody>
      </p:sp>
      <p:cxnSp>
        <p:nvCxnSpPr>
          <p:cNvPr id="19" name="直接箭头连接符 18"/>
          <p:cNvCxnSpPr/>
          <p:nvPr/>
        </p:nvCxnSpPr>
        <p:spPr>
          <a:xfrm rot="5400000" flipH="1" flipV="1">
            <a:off x="7072330" y="5572140"/>
            <a:ext cx="571504" cy="28575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rot="10800000">
            <a:off x="5878523" y="5492764"/>
            <a:ext cx="1285884" cy="50006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5400000" flipH="1" flipV="1">
            <a:off x="6660232" y="4941168"/>
            <a:ext cx="1512168"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4" name="灯片编号占位符 13"/>
          <p:cNvSpPr>
            <a:spLocks noGrp="1"/>
          </p:cNvSpPr>
          <p:nvPr>
            <p:ph type="sldNum" sz="quarter" idx="12"/>
          </p:nvPr>
        </p:nvSpPr>
        <p:spPr/>
        <p:txBody>
          <a:bodyPr/>
          <a:lstStyle/>
          <a:p>
            <a:fld id="{0C913308-F349-4B6D-A68A-DD1791B4A57B}" type="slidenum">
              <a:rPr lang="zh-CN" altLang="en-US" smtClean="0"/>
              <a:pPr/>
              <a:t>12</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90264"/>
            <a:ext cx="8229600" cy="1143000"/>
          </a:xfrm>
        </p:spPr>
        <p:txBody>
          <a:bodyPr>
            <a:normAutofit/>
          </a:bodyPr>
          <a:lstStyle/>
          <a:p>
            <a:r>
              <a:rPr lang="en-US" altLang="zh-CN" dirty="0" smtClean="0"/>
              <a:t>Valid Substrings</a:t>
            </a:r>
            <a:endParaRPr lang="zh-CN" altLang="en-US" dirty="0"/>
          </a:p>
        </p:txBody>
      </p:sp>
      <p:sp>
        <p:nvSpPr>
          <p:cNvPr id="44" name="日期占位符 43"/>
          <p:cNvSpPr>
            <a:spLocks noGrp="1"/>
          </p:cNvSpPr>
          <p:nvPr>
            <p:ph type="dt" sz="half" idx="10"/>
          </p:nvPr>
        </p:nvSpPr>
        <p:spPr/>
        <p:txBody>
          <a:bodyPr/>
          <a:lstStyle/>
          <a:p>
            <a:fld id="{21940F11-5906-4816-BF64-991FBFE97184}" type="datetime1">
              <a:rPr lang="zh-CN" altLang="en-US" smtClean="0"/>
              <a:t>2011/6/5</a:t>
            </a:fld>
            <a:endParaRPr lang="zh-CN" altLang="en-US"/>
          </a:p>
        </p:txBody>
      </p:sp>
      <p:sp>
        <p:nvSpPr>
          <p:cNvPr id="27" name="页脚占位符 26"/>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30" name="内容占位符 2"/>
          <p:cNvSpPr>
            <a:spLocks noGrp="1"/>
          </p:cNvSpPr>
          <p:nvPr>
            <p:ph idx="1"/>
          </p:nvPr>
        </p:nvSpPr>
        <p:spPr>
          <a:xfrm>
            <a:off x="457200" y="1628800"/>
            <a:ext cx="8472518" cy="4389120"/>
          </a:xfrm>
        </p:spPr>
        <p:txBody>
          <a:bodyPr/>
          <a:lstStyle/>
          <a:p>
            <a:r>
              <a:rPr lang="en-US" altLang="zh-CN" sz="2400" dirty="0" smtClean="0"/>
              <a:t>If string s is similar to string e,  </a:t>
            </a:r>
            <a:r>
              <a:rPr lang="en-US" altLang="zh-CN" sz="2400" dirty="0" err="1" smtClean="0"/>
              <a:t>s’s</a:t>
            </a:r>
            <a:r>
              <a:rPr lang="en-US" altLang="zh-CN" sz="2400" dirty="0" smtClean="0"/>
              <a:t> length must be in a range.</a:t>
            </a:r>
            <a:endParaRPr lang="en-US" altLang="zh-CN" sz="2000" b="1" i="1" dirty="0" smtClean="0"/>
          </a:p>
          <a:p>
            <a:endParaRPr lang="zh-CN" altLang="en-US" dirty="0"/>
          </a:p>
        </p:txBody>
      </p:sp>
      <p:pic>
        <p:nvPicPr>
          <p:cNvPr id="2051" name="Picture 3"/>
          <p:cNvPicPr>
            <a:picLocks noChangeAspect="1" noChangeArrowheads="1"/>
          </p:cNvPicPr>
          <p:nvPr/>
        </p:nvPicPr>
        <p:blipFill>
          <a:blip r:embed="rId3" cstate="print"/>
          <a:srcRect/>
          <a:stretch>
            <a:fillRect/>
          </a:stretch>
        </p:blipFill>
        <p:spPr bwMode="auto">
          <a:xfrm>
            <a:off x="244149" y="2276872"/>
            <a:ext cx="8504315" cy="3816424"/>
          </a:xfrm>
          <a:prstGeom prst="rect">
            <a:avLst/>
          </a:prstGeom>
          <a:noFill/>
          <a:ln w="9525">
            <a:noFill/>
            <a:miter lim="800000"/>
            <a:headEnd/>
            <a:tailEnd/>
          </a:ln>
        </p:spPr>
      </p:pic>
      <p:sp>
        <p:nvSpPr>
          <p:cNvPr id="13" name="圆角矩形 12"/>
          <p:cNvSpPr/>
          <p:nvPr/>
        </p:nvSpPr>
        <p:spPr>
          <a:xfrm>
            <a:off x="395536" y="4437112"/>
            <a:ext cx="8280920" cy="504056"/>
          </a:xfrm>
          <a:prstGeom prst="round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13</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Preliminaries</a:t>
            </a:r>
          </a:p>
          <a:p>
            <a:r>
              <a:rPr lang="en-US" altLang="zh-CN" dirty="0" smtClean="0"/>
              <a:t>A Unified Framework</a:t>
            </a:r>
          </a:p>
          <a:p>
            <a:r>
              <a:rPr lang="en-US" altLang="zh-CN" dirty="0" smtClean="0">
                <a:solidFill>
                  <a:srgbClr val="FF0000"/>
                </a:solidFill>
              </a:rPr>
              <a:t>Heap-based Filtering Algorithm</a:t>
            </a:r>
          </a:p>
          <a:p>
            <a:r>
              <a:rPr lang="en-US" altLang="zh-CN" dirty="0" smtClean="0"/>
              <a:t>Improving The Single-heap-based Method</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3BCFC23C-D3E1-4AA7-896E-DA00B3115E8D}" type="datetime1">
              <a:rPr lang="zh-CN" altLang="en-US" smtClean="0"/>
              <a:t>2011/6/5</a:t>
            </a:fld>
            <a:endParaRPr lang="zh-CN" altLang="en-US"/>
          </a:p>
        </p:txBody>
      </p:sp>
      <p:sp>
        <p:nvSpPr>
          <p:cNvPr id="8" name="页脚占位符 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14</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An Inverted Index Structure</a:t>
            </a:r>
            <a:endParaRPr lang="zh-CN" altLang="en-US" dirty="0"/>
          </a:p>
        </p:txBody>
      </p:sp>
      <p:sp>
        <p:nvSpPr>
          <p:cNvPr id="3" name="内容占位符 2"/>
          <p:cNvSpPr>
            <a:spLocks noGrp="1"/>
          </p:cNvSpPr>
          <p:nvPr>
            <p:ph idx="1"/>
          </p:nvPr>
        </p:nvSpPr>
        <p:spPr>
          <a:xfrm>
            <a:off x="323528" y="1556792"/>
            <a:ext cx="8640960" cy="4896544"/>
          </a:xfrm>
        </p:spPr>
        <p:txBody>
          <a:bodyPr>
            <a:normAutofit/>
          </a:bodyPr>
          <a:lstStyle/>
          <a:p>
            <a:pPr lvl="2">
              <a:buNone/>
            </a:pPr>
            <a:endParaRPr lang="en-US" altLang="zh-CN" sz="1500" dirty="0" smtClean="0"/>
          </a:p>
          <a:p>
            <a:pPr lvl="1"/>
            <a:endParaRPr lang="en-US" altLang="zh-CN" sz="1800" dirty="0" smtClean="0"/>
          </a:p>
        </p:txBody>
      </p:sp>
      <p:sp>
        <p:nvSpPr>
          <p:cNvPr id="250" name="日期占位符 249"/>
          <p:cNvSpPr>
            <a:spLocks noGrp="1"/>
          </p:cNvSpPr>
          <p:nvPr>
            <p:ph type="dt" sz="half" idx="10"/>
          </p:nvPr>
        </p:nvSpPr>
        <p:spPr/>
        <p:txBody>
          <a:bodyPr/>
          <a:lstStyle/>
          <a:p>
            <a:fld id="{E8707DE3-26FF-4C5C-8AE5-14197926557A}" type="datetime1">
              <a:rPr lang="zh-CN" altLang="en-US" smtClean="0"/>
              <a:t>2011/6/5</a:t>
            </a:fld>
            <a:endParaRPr lang="zh-CN" altLang="en-US"/>
          </a:p>
        </p:txBody>
      </p:sp>
      <p:sp>
        <p:nvSpPr>
          <p:cNvPr id="76" name="页脚占位符 75"/>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8" name="内容占位符 2"/>
          <p:cNvSpPr txBox="1">
            <a:spLocks/>
          </p:cNvSpPr>
          <p:nvPr/>
        </p:nvSpPr>
        <p:spPr>
          <a:xfrm>
            <a:off x="457200" y="1357298"/>
            <a:ext cx="8472518"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600" dirty="0" smtClean="0"/>
              <a:t>A valid substring is similar to an entity only if they have enough common tokens (or q-grams).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600" dirty="0" smtClean="0"/>
              <a:t>Token-based Similarity </a:t>
            </a:r>
          </a:p>
          <a:p>
            <a:pPr marL="731520" lvl="1" indent="-274320">
              <a:spcBef>
                <a:spcPct val="20000"/>
              </a:spcBef>
              <a:buClr>
                <a:schemeClr val="accent3"/>
              </a:buClr>
              <a:buSzPct val="95000"/>
              <a:buFont typeface="Wingdings 2"/>
              <a:buChar char=""/>
              <a:defRPr/>
            </a:pPr>
            <a:r>
              <a:rPr kumimoji="0" lang="en-US" altLang="zh-CN" sz="2400" b="0" i="0" u="none" strike="noStrike" kern="1200" cap="none" spc="0" normalizeH="0" noProof="0" dirty="0" smtClean="0">
                <a:ln>
                  <a:noFill/>
                </a:ln>
                <a:solidFill>
                  <a:schemeClr val="tx1"/>
                </a:solidFill>
                <a:effectLst/>
                <a:uLnTx/>
                <a:uFillTx/>
                <a:latin typeface="+mn-lt"/>
                <a:ea typeface="+mn-ea"/>
                <a:cs typeface="+mn-cs"/>
              </a:rPr>
              <a:t>Inverted index for all entities to count overlap</a:t>
            </a:r>
          </a:p>
          <a:p>
            <a:pPr marL="274320" lvl="0" indent="-274320">
              <a:spcBef>
                <a:spcPct val="20000"/>
              </a:spcBef>
              <a:buClr>
                <a:schemeClr val="accent3"/>
              </a:buClr>
              <a:buSzPct val="95000"/>
              <a:buFont typeface="Wingdings 2"/>
              <a:buChar char=""/>
              <a:defRPr/>
            </a:pPr>
            <a:r>
              <a:rPr lang="en-US" altLang="zh-CN" sz="2600" dirty="0" smtClean="0"/>
              <a:t>Character-based Similarity </a:t>
            </a:r>
          </a:p>
          <a:p>
            <a:pPr marL="731520" lvl="1" indent="-274320">
              <a:spcBef>
                <a:spcPct val="20000"/>
              </a:spcBef>
              <a:buClr>
                <a:schemeClr val="accent3"/>
              </a:buClr>
              <a:buSzPct val="95000"/>
              <a:buFont typeface="Wingdings 2"/>
              <a:buChar char=""/>
              <a:defRPr/>
            </a:pPr>
            <a:r>
              <a:rPr lang="en-US" altLang="zh-CN" sz="2400" dirty="0" smtClean="0"/>
              <a:t>Inverted index for q-grams of entities to count overlap</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altLang="zh-CN"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35496" y="4365104"/>
            <a:ext cx="2114651" cy="1651054"/>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267744" y="4365104"/>
            <a:ext cx="6774905" cy="1571636"/>
          </a:xfrm>
          <a:prstGeom prst="rect">
            <a:avLst/>
          </a:prstGeom>
          <a:noFill/>
          <a:ln w="9525">
            <a:noFill/>
            <a:miter lim="800000"/>
            <a:headEnd/>
            <a:tailEnd/>
          </a:ln>
        </p:spPr>
      </p:pic>
      <p:sp>
        <p:nvSpPr>
          <p:cNvPr id="10" name="灯片编号占位符 9"/>
          <p:cNvSpPr>
            <a:spLocks noGrp="1"/>
          </p:cNvSpPr>
          <p:nvPr>
            <p:ph type="sldNum" sz="quarter" idx="12"/>
          </p:nvPr>
        </p:nvSpPr>
        <p:spPr/>
        <p:txBody>
          <a:bodyPr/>
          <a:lstStyle/>
          <a:p>
            <a:fld id="{0C913308-F349-4B6D-A68A-DD1791B4A57B}" type="slidenum">
              <a:rPr lang="zh-CN" altLang="en-US" smtClean="0"/>
              <a:pPr/>
              <a:t>15</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blinds(horizontal)">
                                      <p:cBhvr>
                                        <p:cTn id="1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p:cNvSpPr txBox="1"/>
          <p:nvPr/>
        </p:nvSpPr>
        <p:spPr>
          <a:xfrm>
            <a:off x="827584" y="260648"/>
            <a:ext cx="184731" cy="369332"/>
          </a:xfrm>
          <a:prstGeom prst="rect">
            <a:avLst/>
          </a:prstGeom>
          <a:noFill/>
        </p:spPr>
        <p:txBody>
          <a:bodyPr wrap="none" rtlCol="0">
            <a:spAutoFit/>
          </a:bodyPr>
          <a:lstStyle/>
          <a:p>
            <a:endParaRPr lang="zh-CN" altLang="en-US" dirty="0"/>
          </a:p>
        </p:txBody>
      </p:sp>
      <p:sp>
        <p:nvSpPr>
          <p:cNvPr id="84" name="标题 1"/>
          <p:cNvSpPr>
            <a:spLocks noGrp="1"/>
          </p:cNvSpPr>
          <p:nvPr>
            <p:ph type="title"/>
          </p:nvPr>
        </p:nvSpPr>
        <p:spPr>
          <a:xfrm>
            <a:off x="230832" y="476672"/>
            <a:ext cx="8229600" cy="764704"/>
          </a:xfrm>
        </p:spPr>
        <p:txBody>
          <a:bodyPr>
            <a:noAutofit/>
          </a:bodyPr>
          <a:lstStyle/>
          <a:p>
            <a:r>
              <a:rPr lang="en-US" altLang="zh-CN" dirty="0" smtClean="0">
                <a:latin typeface="+mn-lt"/>
                <a:cs typeface="Times New Roman" pitchFamily="18" charset="0"/>
              </a:rPr>
              <a:t>Multi-Heap based Method</a:t>
            </a:r>
            <a:endParaRPr lang="zh-CN" altLang="en-US" dirty="0"/>
          </a:p>
        </p:txBody>
      </p:sp>
      <p:sp>
        <p:nvSpPr>
          <p:cNvPr id="74" name="日期占位符 73"/>
          <p:cNvSpPr>
            <a:spLocks noGrp="1"/>
          </p:cNvSpPr>
          <p:nvPr>
            <p:ph type="dt" sz="half" idx="10"/>
          </p:nvPr>
        </p:nvSpPr>
        <p:spPr/>
        <p:txBody>
          <a:bodyPr/>
          <a:lstStyle/>
          <a:p>
            <a:fld id="{F219943C-95F8-47A6-B125-F485BEDD6CC0}" type="datetime1">
              <a:rPr lang="zh-CN" altLang="en-US" smtClean="0"/>
              <a:t>2011/6/5</a:t>
            </a:fld>
            <a:endParaRPr lang="zh-CN" altLang="en-US"/>
          </a:p>
        </p:txBody>
      </p:sp>
      <p:sp>
        <p:nvSpPr>
          <p:cNvPr id="78" name="页脚占位符 7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77" name="TextBox 76"/>
          <p:cNvSpPr txBox="1"/>
          <p:nvPr/>
        </p:nvSpPr>
        <p:spPr>
          <a:xfrm>
            <a:off x="357158" y="1412776"/>
            <a:ext cx="8572560" cy="461665"/>
          </a:xfrm>
          <a:prstGeom prst="rect">
            <a:avLst/>
          </a:prstGeom>
          <a:noFill/>
        </p:spPr>
        <p:txBody>
          <a:bodyPr wrap="square" rtlCol="0">
            <a:spAutoFit/>
          </a:bodyPr>
          <a:lstStyle/>
          <a:p>
            <a:r>
              <a:rPr lang="en-US" altLang="zh-CN" sz="2400" dirty="0" smtClean="0"/>
              <a:t>Step 1: Construct an inverted index for all entities</a:t>
            </a:r>
          </a:p>
        </p:txBody>
      </p:sp>
      <p:pic>
        <p:nvPicPr>
          <p:cNvPr id="8" name="Picture 2"/>
          <p:cNvPicPr>
            <a:picLocks noChangeAspect="1" noChangeArrowheads="1"/>
          </p:cNvPicPr>
          <p:nvPr/>
        </p:nvPicPr>
        <p:blipFill>
          <a:blip r:embed="rId3" cstate="print"/>
          <a:srcRect/>
          <a:stretch>
            <a:fillRect/>
          </a:stretch>
        </p:blipFill>
        <p:spPr bwMode="auto">
          <a:xfrm>
            <a:off x="301889" y="2204864"/>
            <a:ext cx="2397903" cy="1872208"/>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r="39326"/>
          <a:stretch>
            <a:fillRect/>
          </a:stretch>
        </p:blipFill>
        <p:spPr bwMode="auto">
          <a:xfrm>
            <a:off x="3314388" y="2132856"/>
            <a:ext cx="5650100" cy="216024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l="60583"/>
          <a:stretch>
            <a:fillRect/>
          </a:stretch>
        </p:blipFill>
        <p:spPr bwMode="auto">
          <a:xfrm>
            <a:off x="3170373" y="4262389"/>
            <a:ext cx="3600400" cy="2118939"/>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fld id="{0C913308-F349-4B6D-A68A-DD1791B4A57B}" type="slidenum">
              <a:rPr lang="zh-CN" altLang="en-US" smtClean="0"/>
              <a:pPr/>
              <a:t>16</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71400"/>
            <a:ext cx="8229600" cy="1143000"/>
          </a:xfrm>
        </p:spPr>
        <p:txBody>
          <a:bodyPr>
            <a:normAutofit/>
          </a:bodyPr>
          <a:lstStyle/>
          <a:p>
            <a:r>
              <a:rPr lang="en-US" altLang="zh-CN" sz="6000" dirty="0" smtClean="0">
                <a:cs typeface="Times New Roman" pitchFamily="18" charset="0"/>
              </a:rPr>
              <a:t>Multi-Heap based Method</a:t>
            </a:r>
            <a:endParaRPr lang="zh-CN" altLang="en-US" sz="5500" dirty="0"/>
          </a:p>
        </p:txBody>
      </p:sp>
      <p:sp>
        <p:nvSpPr>
          <p:cNvPr id="3" name="内容占位符 2"/>
          <p:cNvSpPr>
            <a:spLocks noGrp="1"/>
          </p:cNvSpPr>
          <p:nvPr>
            <p:ph idx="1"/>
          </p:nvPr>
        </p:nvSpPr>
        <p:spPr>
          <a:xfrm>
            <a:off x="428596" y="3143248"/>
            <a:ext cx="8143932" cy="1643074"/>
          </a:xfrm>
        </p:spPr>
        <p:txBody>
          <a:bodyPr>
            <a:normAutofit/>
          </a:bodyPr>
          <a:lstStyle/>
          <a:p>
            <a:pPr>
              <a:buNone/>
            </a:pPr>
            <a:r>
              <a:rPr lang="en-US" altLang="zh-CN" sz="2800" i="1" dirty="0" smtClean="0">
                <a:latin typeface="Ebrima" pitchFamily="2" charset="0"/>
                <a:ea typeface="Ebrima" pitchFamily="2" charset="0"/>
                <a:cs typeface="Ebrima" pitchFamily="2" charset="0"/>
              </a:rPr>
              <a:t>   an efficient filter for approximate membership checking. </a:t>
            </a:r>
            <a:r>
              <a:rPr lang="en-US" altLang="zh-CN" sz="2800" i="1" dirty="0" err="1" smtClean="0">
                <a:latin typeface="Ebrima" pitchFamily="2" charset="0"/>
                <a:ea typeface="Ebrima" pitchFamily="2" charset="0"/>
                <a:cs typeface="Ebrima" pitchFamily="2" charset="0"/>
              </a:rPr>
              <a:t>venkaee</a:t>
            </a:r>
            <a:r>
              <a:rPr lang="en-US" altLang="zh-CN" sz="2800" i="1" dirty="0" smtClean="0">
                <a:latin typeface="Ebrima" pitchFamily="2" charset="0"/>
                <a:ea typeface="Ebrima" pitchFamily="2" charset="0"/>
                <a:cs typeface="Ebrima" pitchFamily="2" charset="0"/>
              </a:rPr>
              <a:t> </a:t>
            </a:r>
            <a:r>
              <a:rPr lang="en-US" altLang="zh-CN" sz="2800" i="1" dirty="0" err="1" smtClean="0">
                <a:latin typeface="Ebrima" pitchFamily="2" charset="0"/>
                <a:ea typeface="Ebrima" pitchFamily="2" charset="0"/>
                <a:cs typeface="Ebrima" pitchFamily="2" charset="0"/>
              </a:rPr>
              <a:t>shga</a:t>
            </a:r>
            <a:r>
              <a:rPr lang="en-US" altLang="zh-CN" sz="2800" i="1" dirty="0" smtClean="0">
                <a:latin typeface="Ebrima" pitchFamily="2" charset="0"/>
                <a:ea typeface="Ebrima" pitchFamily="2" charset="0"/>
                <a:cs typeface="Ebrima" pitchFamily="2" charset="0"/>
              </a:rPr>
              <a:t> </a:t>
            </a:r>
            <a:r>
              <a:rPr lang="en-US" altLang="zh-CN" sz="2800" i="1" dirty="0" err="1" smtClean="0">
                <a:latin typeface="Ebrima" pitchFamily="2" charset="0"/>
                <a:ea typeface="Ebrima" pitchFamily="2" charset="0"/>
                <a:cs typeface="Ebrima" pitchFamily="2" charset="0"/>
              </a:rPr>
              <a:t>kamunshik</a:t>
            </a:r>
            <a:r>
              <a:rPr lang="en-US" altLang="zh-CN" sz="2800" i="1" dirty="0" smtClean="0">
                <a:latin typeface="Ebrima" pitchFamily="2" charset="0"/>
                <a:ea typeface="Ebrima" pitchFamily="2" charset="0"/>
                <a:cs typeface="Ebrima" pitchFamily="2" charset="0"/>
              </a:rPr>
              <a:t> </a:t>
            </a:r>
            <a:r>
              <a:rPr lang="en-US" altLang="zh-CN" sz="2800" i="1" dirty="0" err="1" smtClean="0">
                <a:latin typeface="Ebrima" pitchFamily="2" charset="0"/>
                <a:ea typeface="Ebrima" pitchFamily="2" charset="0"/>
                <a:cs typeface="Ebrima" pitchFamily="2" charset="0"/>
              </a:rPr>
              <a:t>kabarati</a:t>
            </a:r>
            <a:r>
              <a:rPr lang="en-US" altLang="zh-CN" sz="2800" i="1" dirty="0" smtClean="0">
                <a:latin typeface="Ebrima" pitchFamily="2" charset="0"/>
                <a:ea typeface="Ebrima" pitchFamily="2" charset="0"/>
                <a:cs typeface="Ebrima" pitchFamily="2" charset="0"/>
              </a:rPr>
              <a:t>, dong </a:t>
            </a:r>
            <a:r>
              <a:rPr lang="en-US" altLang="zh-CN" sz="2800" i="1" dirty="0" err="1" smtClean="0">
                <a:latin typeface="Ebrima" pitchFamily="2" charset="0"/>
                <a:ea typeface="Ebrima" pitchFamily="2" charset="0"/>
                <a:cs typeface="Ebrima" pitchFamily="2" charset="0"/>
              </a:rPr>
              <a:t>xin</a:t>
            </a:r>
            <a:r>
              <a:rPr lang="en-US" altLang="zh-CN" sz="2800" i="1" dirty="0" smtClean="0">
                <a:latin typeface="Ebrima" pitchFamily="2" charset="0"/>
                <a:ea typeface="Ebrima" pitchFamily="2" charset="0"/>
                <a:cs typeface="Ebrima" pitchFamily="2" charset="0"/>
              </a:rPr>
              <a:t>, </a:t>
            </a:r>
            <a:r>
              <a:rPr lang="en-US" altLang="zh-CN" sz="2800" i="1" dirty="0" err="1" smtClean="0">
                <a:latin typeface="Ebrima" pitchFamily="2" charset="0"/>
                <a:ea typeface="Ebrima" pitchFamily="2" charset="0"/>
                <a:cs typeface="Ebrima" pitchFamily="2" charset="0"/>
              </a:rPr>
              <a:t>surauijt</a:t>
            </a:r>
            <a:r>
              <a:rPr lang="en-US" altLang="zh-CN" sz="2800" i="1" dirty="0" smtClean="0">
                <a:latin typeface="Ebrima" pitchFamily="2" charset="0"/>
                <a:ea typeface="Ebrima" pitchFamily="2" charset="0"/>
                <a:cs typeface="Ebrima" pitchFamily="2" charset="0"/>
              </a:rPr>
              <a:t> </a:t>
            </a:r>
            <a:r>
              <a:rPr lang="en-US" altLang="zh-CN" sz="2800" i="1" dirty="0" err="1" smtClean="0">
                <a:latin typeface="Ebrima" pitchFamily="2" charset="0"/>
                <a:ea typeface="Ebrima" pitchFamily="2" charset="0"/>
                <a:cs typeface="Ebrima" pitchFamily="2" charset="0"/>
              </a:rPr>
              <a:t>chadhurisigmod</a:t>
            </a:r>
            <a:r>
              <a:rPr lang="en-US" altLang="zh-CN" sz="2800" i="1" dirty="0" smtClean="0">
                <a:latin typeface="Ebrima" pitchFamily="2" charset="0"/>
                <a:ea typeface="Ebrima" pitchFamily="2" charset="0"/>
                <a:cs typeface="Ebrima" pitchFamily="2" charset="0"/>
              </a:rPr>
              <a:t>.</a:t>
            </a:r>
            <a:endParaRPr lang="zh-CN" altLang="en-US" sz="2800" dirty="0">
              <a:latin typeface="Ebrima" pitchFamily="2" charset="0"/>
              <a:cs typeface="Ebrima" pitchFamily="2" charset="0"/>
            </a:endParaRPr>
          </a:p>
        </p:txBody>
      </p:sp>
      <p:sp>
        <p:nvSpPr>
          <p:cNvPr id="99" name="日期占位符 98"/>
          <p:cNvSpPr>
            <a:spLocks noGrp="1"/>
          </p:cNvSpPr>
          <p:nvPr>
            <p:ph type="dt" sz="half" idx="10"/>
          </p:nvPr>
        </p:nvSpPr>
        <p:spPr/>
        <p:txBody>
          <a:bodyPr/>
          <a:lstStyle/>
          <a:p>
            <a:fld id="{81F2011B-C6E5-4A07-9D1C-DA24C9B25887}" type="datetime1">
              <a:rPr lang="zh-CN" altLang="en-US" smtClean="0"/>
              <a:t>2011/6/5</a:t>
            </a:fld>
            <a:endParaRPr lang="zh-CN" altLang="en-US"/>
          </a:p>
        </p:txBody>
      </p:sp>
      <p:sp>
        <p:nvSpPr>
          <p:cNvPr id="55" name="页脚占位符 54"/>
          <p:cNvSpPr>
            <a:spLocks noGrp="1"/>
          </p:cNvSpPr>
          <p:nvPr>
            <p:ph type="ftr" sz="quarter" idx="11"/>
          </p:nvPr>
        </p:nvSpPr>
        <p:spPr/>
        <p:txBody>
          <a:bodyPr/>
          <a:lstStyle/>
          <a:p>
            <a:r>
              <a:rPr lang="en-US" altLang="zh-CN" smtClean="0"/>
              <a:t>Faerie @ SIGMOD2011</a:t>
            </a:r>
            <a:endParaRPr lang="zh-CN" altLang="en-US" dirty="0"/>
          </a:p>
        </p:txBody>
      </p:sp>
      <p:sp>
        <p:nvSpPr>
          <p:cNvPr id="37" name="Line 14"/>
          <p:cNvSpPr>
            <a:spLocks noChangeShapeType="1"/>
          </p:cNvSpPr>
          <p:nvPr/>
        </p:nvSpPr>
        <p:spPr bwMode="auto">
          <a:xfrm>
            <a:off x="2352862" y="4429132"/>
            <a:ext cx="1643074" cy="0"/>
          </a:xfrm>
          <a:prstGeom prst="line">
            <a:avLst/>
          </a:prstGeom>
          <a:noFill/>
          <a:ln w="19050">
            <a:solidFill>
              <a:srgbClr val="FF0000"/>
            </a:solidFill>
            <a:round/>
            <a:headEnd/>
            <a:tailEnd/>
          </a:ln>
        </p:spPr>
        <p:txBody>
          <a:bodyPr anchor="b"/>
          <a:lstStyle/>
          <a:p>
            <a:endParaRPr lang="zh-CN" altLang="en-US"/>
          </a:p>
        </p:txBody>
      </p:sp>
      <p:sp>
        <p:nvSpPr>
          <p:cNvPr id="39" name="TextBox 38"/>
          <p:cNvSpPr txBox="1"/>
          <p:nvPr/>
        </p:nvSpPr>
        <p:spPr>
          <a:xfrm>
            <a:off x="1979712" y="5013176"/>
            <a:ext cx="2000264" cy="369332"/>
          </a:xfrm>
          <a:prstGeom prst="rect">
            <a:avLst/>
          </a:prstGeom>
          <a:noFill/>
        </p:spPr>
        <p:txBody>
          <a:bodyPr wrap="square" rtlCol="0">
            <a:spAutoFit/>
          </a:bodyPr>
          <a:lstStyle/>
          <a:p>
            <a:r>
              <a:rPr lang="en-US" altLang="zh-CN" b="1" i="1" dirty="0" smtClean="0"/>
              <a:t>Valid Substring</a:t>
            </a:r>
            <a:endParaRPr lang="zh-CN" altLang="en-US" b="1" i="1" dirty="0"/>
          </a:p>
        </p:txBody>
      </p:sp>
      <p:pic>
        <p:nvPicPr>
          <p:cNvPr id="5122" name="Picture 2"/>
          <p:cNvPicPr>
            <a:picLocks noChangeAspect="1" noChangeArrowheads="1"/>
          </p:cNvPicPr>
          <p:nvPr/>
        </p:nvPicPr>
        <p:blipFill>
          <a:blip r:embed="rId3" cstate="print"/>
          <a:srcRect/>
          <a:stretch>
            <a:fillRect/>
          </a:stretch>
        </p:blipFill>
        <p:spPr bwMode="auto">
          <a:xfrm>
            <a:off x="794717" y="2221210"/>
            <a:ext cx="7305675" cy="2647950"/>
          </a:xfrm>
          <a:prstGeom prst="rect">
            <a:avLst/>
          </a:prstGeom>
          <a:noFill/>
          <a:ln w="9525">
            <a:noFill/>
            <a:miter lim="800000"/>
            <a:headEnd/>
            <a:tailEnd/>
          </a:ln>
        </p:spPr>
      </p:pic>
      <p:sp>
        <p:nvSpPr>
          <p:cNvPr id="45" name="TextBox 44"/>
          <p:cNvSpPr txBox="1"/>
          <p:nvPr/>
        </p:nvSpPr>
        <p:spPr>
          <a:xfrm>
            <a:off x="2857488" y="5857892"/>
            <a:ext cx="2214578" cy="523220"/>
          </a:xfrm>
          <a:prstGeom prst="rect">
            <a:avLst/>
          </a:prstGeom>
          <a:noFill/>
        </p:spPr>
        <p:txBody>
          <a:bodyPr wrap="square" rtlCol="0">
            <a:spAutoFit/>
          </a:bodyPr>
          <a:lstStyle/>
          <a:p>
            <a:r>
              <a:rPr lang="en-US" altLang="zh-CN" sz="2800" b="1" i="1" dirty="0" err="1" smtClean="0"/>
              <a:t>surauijt_ch</a:t>
            </a:r>
            <a:endParaRPr lang="zh-CN" altLang="en-US" sz="2800" b="1" i="1" dirty="0"/>
          </a:p>
        </p:txBody>
      </p:sp>
      <p:cxnSp>
        <p:nvCxnSpPr>
          <p:cNvPr id="49" name="直接箭头连接符 48"/>
          <p:cNvCxnSpPr/>
          <p:nvPr/>
        </p:nvCxnSpPr>
        <p:spPr>
          <a:xfrm flipV="1">
            <a:off x="4714876" y="5000636"/>
            <a:ext cx="2357454" cy="10001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rot="10800000">
            <a:off x="1043609" y="4857760"/>
            <a:ext cx="2000264" cy="12144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rot="16200000" flipV="1">
            <a:off x="2810939" y="5179231"/>
            <a:ext cx="1214446" cy="4286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4357686" y="4941168"/>
            <a:ext cx="1942506" cy="113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flipV="1">
            <a:off x="3764902" y="4797152"/>
            <a:ext cx="1887220" cy="12102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rot="16200000" flipV="1">
            <a:off x="2464579" y="4964917"/>
            <a:ext cx="1214446" cy="8572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endCxn id="106" idx="1"/>
          </p:cNvCxnSpPr>
          <p:nvPr/>
        </p:nvCxnSpPr>
        <p:spPr>
          <a:xfrm flipV="1">
            <a:off x="4286248" y="2057419"/>
            <a:ext cx="571504" cy="2285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4857752" y="1857364"/>
            <a:ext cx="3500462" cy="400110"/>
          </a:xfrm>
          <a:prstGeom prst="rect">
            <a:avLst/>
          </a:prstGeom>
          <a:noFill/>
        </p:spPr>
        <p:txBody>
          <a:bodyPr wrap="square" rtlCol="0">
            <a:spAutoFit/>
          </a:bodyPr>
          <a:lstStyle/>
          <a:p>
            <a:r>
              <a:rPr lang="en-US" altLang="zh-CN" sz="2000" dirty="0" smtClean="0"/>
              <a:t>1, 1, 1, 2, 2, 3, 3, 3, 5, 5, 5, 5, 5, 5</a:t>
            </a:r>
            <a:endParaRPr lang="zh-CN" altLang="en-US" sz="2000" dirty="0"/>
          </a:p>
        </p:txBody>
      </p:sp>
      <p:sp>
        <p:nvSpPr>
          <p:cNvPr id="20" name="矩形 19"/>
          <p:cNvSpPr/>
          <p:nvPr/>
        </p:nvSpPr>
        <p:spPr>
          <a:xfrm>
            <a:off x="428596" y="1139595"/>
            <a:ext cx="8215370" cy="830997"/>
          </a:xfrm>
          <a:prstGeom prst="rect">
            <a:avLst/>
          </a:prstGeom>
        </p:spPr>
        <p:txBody>
          <a:bodyPr wrap="square">
            <a:spAutoFit/>
          </a:bodyPr>
          <a:lstStyle/>
          <a:p>
            <a:r>
              <a:rPr lang="en-US" altLang="zh-CN" sz="2400" dirty="0" smtClean="0"/>
              <a:t>Step 2: For each valid substring of D, construct a min heap using the first element of the inverted index.</a:t>
            </a:r>
          </a:p>
        </p:txBody>
      </p:sp>
      <p:sp>
        <p:nvSpPr>
          <p:cNvPr id="21" name="矩形 20"/>
          <p:cNvSpPr/>
          <p:nvPr/>
        </p:nvSpPr>
        <p:spPr>
          <a:xfrm>
            <a:off x="357158" y="1214422"/>
            <a:ext cx="8501122" cy="1015663"/>
          </a:xfrm>
          <a:prstGeom prst="rect">
            <a:avLst/>
          </a:prstGeom>
        </p:spPr>
        <p:txBody>
          <a:bodyPr wrap="square">
            <a:spAutoFit/>
          </a:bodyPr>
          <a:lstStyle/>
          <a:p>
            <a:r>
              <a:rPr lang="en-US" altLang="zh-CN" sz="2000" dirty="0" smtClean="0"/>
              <a:t>Step 3 : For the top entity on the heap, count its occurrence number on the heap. Then adjust the heap, add the next entity of the inverted list to the heap and repeat Step 3</a:t>
            </a:r>
            <a:endParaRPr lang="zh-CN" altLang="en-US" sz="2000" dirty="0"/>
          </a:p>
        </p:txBody>
      </p:sp>
      <p:cxnSp>
        <p:nvCxnSpPr>
          <p:cNvPr id="27" name="直接箭头连接符 26"/>
          <p:cNvCxnSpPr/>
          <p:nvPr/>
        </p:nvCxnSpPr>
        <p:spPr>
          <a:xfrm rot="10800000">
            <a:off x="1691680" y="4869160"/>
            <a:ext cx="1584176"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灯片编号占位符 28"/>
          <p:cNvSpPr>
            <a:spLocks noGrp="1"/>
          </p:cNvSpPr>
          <p:nvPr>
            <p:ph type="sldNum" sz="quarter" idx="12"/>
          </p:nvPr>
        </p:nvSpPr>
        <p:spPr/>
        <p:txBody>
          <a:bodyPr/>
          <a:lstStyle/>
          <a:p>
            <a:fld id="{0C913308-F349-4B6D-A68A-DD1791B4A57B}" type="slidenum">
              <a:rPr lang="zh-CN" altLang="en-US" smtClean="0"/>
              <a:pPr/>
              <a:t>17</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5"/>
                                        </p:tgtEl>
                                        <p:attrNameLst>
                                          <p:attrName>style.visibility</p:attrName>
                                        </p:attrNameLst>
                                      </p:cBhvr>
                                      <p:to>
                                        <p:strVal val="hidden"/>
                                      </p:to>
                                    </p:set>
                                  </p:childTnLst>
                                </p:cTn>
                              </p:par>
                              <p:par>
                                <p:cTn id="21" presetID="1" presetClass="entr" presetSubtype="0" fill="hold" grpId="2"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7" grpId="1" animBg="1"/>
      <p:bldP spid="39" grpId="0"/>
      <p:bldP spid="39" grpId="1"/>
      <p:bldP spid="45" grpId="0"/>
      <p:bldP spid="45" grpId="1"/>
      <p:bldP spid="45" grpId="2"/>
      <p:bldP spid="106"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71400"/>
            <a:ext cx="8229600" cy="1143000"/>
          </a:xfrm>
        </p:spPr>
        <p:txBody>
          <a:bodyPr>
            <a:normAutofit/>
          </a:bodyPr>
          <a:lstStyle/>
          <a:p>
            <a:r>
              <a:rPr lang="en-US" altLang="zh-CN" sz="6000" dirty="0" smtClean="0">
                <a:cs typeface="Times New Roman" pitchFamily="18" charset="0"/>
              </a:rPr>
              <a:t>Multi-Heap based Method</a:t>
            </a:r>
            <a:endParaRPr lang="zh-CN" altLang="en-US" sz="5500" dirty="0"/>
          </a:p>
        </p:txBody>
      </p:sp>
      <p:sp>
        <p:nvSpPr>
          <p:cNvPr id="99" name="日期占位符 98"/>
          <p:cNvSpPr>
            <a:spLocks noGrp="1"/>
          </p:cNvSpPr>
          <p:nvPr>
            <p:ph type="dt" sz="half" idx="10"/>
          </p:nvPr>
        </p:nvSpPr>
        <p:spPr/>
        <p:txBody>
          <a:bodyPr/>
          <a:lstStyle/>
          <a:p>
            <a:fld id="{3C689C7A-C04B-4BE6-8494-A8657BA7A468}" type="datetime1">
              <a:rPr lang="zh-CN" altLang="en-US" smtClean="0"/>
              <a:t>2011/6/5</a:t>
            </a:fld>
            <a:endParaRPr lang="zh-CN" altLang="en-US"/>
          </a:p>
        </p:txBody>
      </p:sp>
      <p:sp>
        <p:nvSpPr>
          <p:cNvPr id="55" name="页脚占位符 54"/>
          <p:cNvSpPr>
            <a:spLocks noGrp="1"/>
          </p:cNvSpPr>
          <p:nvPr>
            <p:ph type="ftr" sz="quarter" idx="11"/>
          </p:nvPr>
        </p:nvSpPr>
        <p:spPr/>
        <p:txBody>
          <a:bodyPr/>
          <a:lstStyle/>
          <a:p>
            <a:r>
              <a:rPr lang="en-US" altLang="zh-CN" smtClean="0"/>
              <a:t>Faerie @ SIGMOD2011</a:t>
            </a:r>
            <a:endParaRPr lang="zh-CN" altLang="en-US" dirty="0"/>
          </a:p>
        </p:txBody>
      </p:sp>
      <p:sp>
        <p:nvSpPr>
          <p:cNvPr id="18" name="内容占位符 17"/>
          <p:cNvSpPr>
            <a:spLocks noGrp="1"/>
          </p:cNvSpPr>
          <p:nvPr>
            <p:ph idx="1"/>
          </p:nvPr>
        </p:nvSpPr>
        <p:spPr>
          <a:xfrm>
            <a:off x="428596" y="1571612"/>
            <a:ext cx="8229600" cy="4389120"/>
          </a:xfrm>
        </p:spPr>
        <p:txBody>
          <a:bodyPr>
            <a:normAutofit/>
          </a:bodyPr>
          <a:lstStyle/>
          <a:p>
            <a:r>
              <a:rPr lang="en-US" altLang="zh-CN" dirty="0" smtClean="0"/>
              <a:t>Suppose edit distance threshold is 2:</a:t>
            </a:r>
          </a:p>
          <a:p>
            <a:endParaRPr lang="en-US" altLang="zh-CN" dirty="0" smtClean="0"/>
          </a:p>
        </p:txBody>
      </p:sp>
      <p:graphicFrame>
        <p:nvGraphicFramePr>
          <p:cNvPr id="19" name="表格 18"/>
          <p:cNvGraphicFramePr>
            <a:graphicFrameLocks noGrp="1"/>
          </p:cNvGraphicFramePr>
          <p:nvPr/>
        </p:nvGraphicFramePr>
        <p:xfrm>
          <a:off x="857224" y="2571744"/>
          <a:ext cx="7747225" cy="2087880"/>
        </p:xfrm>
        <a:graphic>
          <a:graphicData uri="http://schemas.openxmlformats.org/drawingml/2006/table">
            <a:tbl>
              <a:tblPr firstRow="1" bandRow="1">
                <a:tableStyleId>{5C22544A-7EE6-4342-B048-85BDC9FD1C3A}</a:tableStyleId>
              </a:tblPr>
              <a:tblGrid>
                <a:gridCol w="817096"/>
                <a:gridCol w="2105592"/>
                <a:gridCol w="1800200"/>
                <a:gridCol w="1008112"/>
                <a:gridCol w="2016225"/>
              </a:tblGrid>
              <a:tr h="370840">
                <a:tc>
                  <a:txBody>
                    <a:bodyPr/>
                    <a:lstStyle/>
                    <a:p>
                      <a:r>
                        <a:rPr lang="en-US" altLang="zh-CN" sz="2000" dirty="0" smtClean="0"/>
                        <a:t>ID</a:t>
                      </a:r>
                      <a:endParaRPr lang="zh-CN" altLang="en-US" sz="2000" dirty="0"/>
                    </a:p>
                  </a:txBody>
                  <a:tcPr/>
                </a:tc>
                <a:tc>
                  <a:txBody>
                    <a:bodyPr/>
                    <a:lstStyle/>
                    <a:p>
                      <a:r>
                        <a:rPr lang="en-US" altLang="zh-CN" sz="2000" dirty="0" smtClean="0"/>
                        <a:t>entity</a:t>
                      </a:r>
                      <a:endParaRPr lang="zh-CN" altLang="en-US" sz="2000" dirty="0"/>
                    </a:p>
                  </a:txBody>
                  <a:tcPr/>
                </a:tc>
                <a:tc>
                  <a:txBody>
                    <a:bodyPr/>
                    <a:lstStyle/>
                    <a:p>
                      <a:r>
                        <a:rPr lang="en-US" altLang="zh-CN" sz="2000" dirty="0" smtClean="0"/>
                        <a:t>Threshold</a:t>
                      </a:r>
                      <a:endParaRPr lang="zh-CN" altLang="en-US" sz="2000" dirty="0"/>
                    </a:p>
                  </a:txBody>
                  <a:tcPr/>
                </a:tc>
                <a:tc>
                  <a:txBody>
                    <a:bodyPr/>
                    <a:lstStyle/>
                    <a:p>
                      <a:r>
                        <a:rPr lang="en-US" altLang="zh-CN" sz="2400" dirty="0" smtClean="0"/>
                        <a:t>|</a:t>
                      </a:r>
                      <a:r>
                        <a:rPr lang="en-US" altLang="zh-CN" sz="2400" dirty="0" err="1" smtClean="0"/>
                        <a:t>e</a:t>
                      </a:r>
                      <a:r>
                        <a:rPr lang="en-US" altLang="zh-CN" sz="2400" dirty="0" err="1" smtClean="0">
                          <a:latin typeface="Garamond"/>
                        </a:rPr>
                        <a:t>∩s</a:t>
                      </a:r>
                      <a:r>
                        <a:rPr lang="en-US" altLang="zh-CN" sz="2400" dirty="0" smtClean="0"/>
                        <a:t>|</a:t>
                      </a:r>
                      <a:endParaRPr lang="zh-CN" altLang="en-US" sz="2400" dirty="0"/>
                    </a:p>
                  </a:txBody>
                  <a:tcPr/>
                </a:tc>
                <a:tc>
                  <a:txBody>
                    <a:bodyPr/>
                    <a:lstStyle/>
                    <a:p>
                      <a:r>
                        <a:rPr lang="en-US" altLang="zh-CN" sz="2000" dirty="0" smtClean="0"/>
                        <a:t>Candidates?</a:t>
                      </a:r>
                      <a:endParaRPr lang="zh-CN" altLang="en-US" sz="2000" dirty="0"/>
                    </a:p>
                  </a:txBody>
                  <a:tcPr/>
                </a:tc>
              </a:tr>
              <a:tr h="370840">
                <a:tc>
                  <a:txBody>
                    <a:bodyPr/>
                    <a:lstStyle/>
                    <a:p>
                      <a:r>
                        <a:rPr lang="en-US" altLang="zh-CN" dirty="0" smtClean="0"/>
                        <a:t>1</a:t>
                      </a:r>
                      <a:endParaRPr lang="zh-CN" altLang="en-US" dirty="0"/>
                    </a:p>
                  </a:txBody>
                  <a:tcPr/>
                </a:tc>
                <a:tc>
                  <a:txBody>
                    <a:bodyPr/>
                    <a:lstStyle/>
                    <a:p>
                      <a:r>
                        <a:rPr kumimoji="0" lang="en-US" altLang="zh-CN" sz="1800" kern="1200" baseline="0" dirty="0" err="1" smtClean="0">
                          <a:solidFill>
                            <a:schemeClr val="dk1"/>
                          </a:solidFill>
                          <a:latin typeface="+mn-lt"/>
                          <a:ea typeface="+mn-ea"/>
                          <a:cs typeface="+mn-cs"/>
                        </a:rPr>
                        <a:t>kaushik_ch</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N</a:t>
                      </a:r>
                      <a:endParaRPr lang="zh-CN" altLang="en-US" dirty="0"/>
                    </a:p>
                  </a:txBody>
                  <a:tcPr/>
                </a:tc>
              </a:tr>
              <a:tr h="370840">
                <a:tc>
                  <a:txBody>
                    <a:bodyPr/>
                    <a:lstStyle/>
                    <a:p>
                      <a:r>
                        <a:rPr lang="en-US" altLang="zh-CN" dirty="0" smtClean="0"/>
                        <a:t>2</a:t>
                      </a:r>
                      <a:endParaRPr lang="zh-CN" altLang="en-US" dirty="0"/>
                    </a:p>
                  </a:txBody>
                  <a:tcPr/>
                </a:tc>
                <a:tc>
                  <a:txBody>
                    <a:bodyPr/>
                    <a:lstStyle/>
                    <a:p>
                      <a:r>
                        <a:rPr kumimoji="0" lang="en-US" altLang="zh-CN" sz="1800" kern="1200" baseline="0" dirty="0" err="1" smtClean="0">
                          <a:solidFill>
                            <a:schemeClr val="dk1"/>
                          </a:solidFill>
                          <a:latin typeface="+mn-lt"/>
                          <a:ea typeface="+mn-ea"/>
                          <a:cs typeface="+mn-cs"/>
                        </a:rPr>
                        <a:t>chakrabarti</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N</a:t>
                      </a:r>
                      <a:endParaRPr lang="zh-CN" altLang="en-US" dirty="0"/>
                    </a:p>
                  </a:txBody>
                  <a:tcPr/>
                </a:tc>
              </a:tr>
              <a:tr h="370840">
                <a:tc>
                  <a:txBody>
                    <a:bodyPr/>
                    <a:lstStyle/>
                    <a:p>
                      <a:r>
                        <a:rPr lang="en-US" altLang="zh-CN" dirty="0" smtClean="0"/>
                        <a:t>3</a:t>
                      </a:r>
                      <a:endParaRPr lang="zh-CN" altLang="en-US" dirty="0"/>
                    </a:p>
                  </a:txBody>
                  <a:tcPr/>
                </a:tc>
                <a:tc>
                  <a:txBody>
                    <a:bodyPr/>
                    <a:lstStyle/>
                    <a:p>
                      <a:r>
                        <a:rPr kumimoji="0" lang="en-US" altLang="zh-CN" sz="1800" kern="1200" baseline="0" dirty="0" err="1" smtClean="0">
                          <a:solidFill>
                            <a:schemeClr val="dk1"/>
                          </a:solidFill>
                          <a:latin typeface="+mn-lt"/>
                          <a:ea typeface="+mn-ea"/>
                          <a:cs typeface="+mn-cs"/>
                        </a:rPr>
                        <a:t>chaudhuri</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N</a:t>
                      </a:r>
                      <a:endParaRPr lang="zh-CN" altLang="en-US" dirty="0"/>
                    </a:p>
                  </a:txBody>
                  <a:tcPr/>
                </a:tc>
              </a:tr>
              <a:tr h="370840">
                <a:tc>
                  <a:txBody>
                    <a:bodyPr/>
                    <a:lstStyle/>
                    <a:p>
                      <a:r>
                        <a:rPr lang="en-US" altLang="zh-CN" sz="2800" b="1" dirty="0" smtClean="0"/>
                        <a:t>5</a:t>
                      </a:r>
                      <a:endParaRPr lang="zh-CN" altLang="en-US" sz="2800" b="1" dirty="0"/>
                    </a:p>
                  </a:txBody>
                  <a:tcPr/>
                </a:tc>
                <a:tc>
                  <a:txBody>
                    <a:bodyPr/>
                    <a:lstStyle/>
                    <a:p>
                      <a:r>
                        <a:rPr kumimoji="0" lang="en-US" altLang="zh-CN" sz="2800" b="1" kern="1200" baseline="0" dirty="0" err="1" smtClean="0">
                          <a:solidFill>
                            <a:schemeClr val="dk1"/>
                          </a:solidFill>
                          <a:latin typeface="+mn-lt"/>
                          <a:ea typeface="+mn-ea"/>
                          <a:cs typeface="+mn-cs"/>
                        </a:rPr>
                        <a:t>surajit_ch</a:t>
                      </a:r>
                      <a:endParaRPr lang="zh-CN" altLang="en-US" sz="2800" b="1" dirty="0"/>
                    </a:p>
                  </a:txBody>
                  <a:tcPr/>
                </a:tc>
                <a:tc>
                  <a:txBody>
                    <a:bodyPr/>
                    <a:lstStyle/>
                    <a:p>
                      <a:r>
                        <a:rPr lang="en-US" altLang="zh-CN" sz="2800" b="1" dirty="0" smtClean="0"/>
                        <a:t>6</a:t>
                      </a:r>
                      <a:endParaRPr lang="zh-CN" altLang="en-US" sz="2800" b="1" dirty="0"/>
                    </a:p>
                  </a:txBody>
                  <a:tcPr/>
                </a:tc>
                <a:tc>
                  <a:txBody>
                    <a:bodyPr/>
                    <a:lstStyle/>
                    <a:p>
                      <a:r>
                        <a:rPr lang="en-US" altLang="zh-CN" sz="2800" b="1" dirty="0" smtClean="0"/>
                        <a:t>6</a:t>
                      </a:r>
                      <a:endParaRPr lang="zh-CN" altLang="en-US" sz="2800" b="1" dirty="0"/>
                    </a:p>
                  </a:txBody>
                  <a:tcPr/>
                </a:tc>
                <a:tc>
                  <a:txBody>
                    <a:bodyPr/>
                    <a:lstStyle/>
                    <a:p>
                      <a:r>
                        <a:rPr lang="en-US" altLang="zh-CN" sz="2800" b="1" dirty="0" smtClean="0">
                          <a:solidFill>
                            <a:srgbClr val="FF0000"/>
                          </a:solidFill>
                        </a:rPr>
                        <a:t>Y</a:t>
                      </a:r>
                      <a:endParaRPr lang="zh-CN" altLang="en-US" sz="2800" b="1" dirty="0">
                        <a:solidFill>
                          <a:srgbClr val="FF0000"/>
                        </a:solidFill>
                      </a:endParaRPr>
                    </a:p>
                  </a:txBody>
                  <a:tcPr/>
                </a:tc>
              </a:tr>
            </a:tbl>
          </a:graphicData>
        </a:graphic>
      </p:graphicFrame>
      <p:sp>
        <p:nvSpPr>
          <p:cNvPr id="8" name="TextBox 7"/>
          <p:cNvSpPr txBox="1"/>
          <p:nvPr/>
        </p:nvSpPr>
        <p:spPr>
          <a:xfrm>
            <a:off x="323528" y="5445224"/>
            <a:ext cx="8572560" cy="523220"/>
          </a:xfrm>
          <a:prstGeom prst="rect">
            <a:avLst/>
          </a:prstGeom>
          <a:noFill/>
        </p:spPr>
        <p:txBody>
          <a:bodyPr wrap="square" rtlCol="0">
            <a:spAutoFit/>
          </a:bodyPr>
          <a:lstStyle/>
          <a:p>
            <a:r>
              <a:rPr lang="en-US" altLang="zh-CN" sz="2800" dirty="0" smtClean="0"/>
              <a:t>Step 4: Verify the candidates</a:t>
            </a: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18</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229600" cy="1143000"/>
          </a:xfrm>
        </p:spPr>
        <p:txBody>
          <a:bodyPr>
            <a:noAutofit/>
          </a:bodyPr>
          <a:lstStyle/>
          <a:p>
            <a:r>
              <a:rPr lang="en-US" altLang="zh-CN" sz="4000" dirty="0" smtClean="0"/>
              <a:t>Problems of Multi-Heap based Method</a:t>
            </a:r>
            <a:endParaRPr lang="zh-CN" altLang="en-US" sz="4000" dirty="0"/>
          </a:p>
        </p:txBody>
      </p:sp>
      <p:sp>
        <p:nvSpPr>
          <p:cNvPr id="72" name="日期占位符 71"/>
          <p:cNvSpPr>
            <a:spLocks noGrp="1"/>
          </p:cNvSpPr>
          <p:nvPr>
            <p:ph type="dt" sz="half" idx="10"/>
          </p:nvPr>
        </p:nvSpPr>
        <p:spPr/>
        <p:txBody>
          <a:bodyPr/>
          <a:lstStyle/>
          <a:p>
            <a:fld id="{CF843B14-AC54-4C01-A651-6B1BB90D4914}" type="datetime1">
              <a:rPr lang="zh-CN" altLang="en-US" smtClean="0"/>
              <a:t>2011/6/5</a:t>
            </a:fld>
            <a:endParaRPr lang="zh-CN" altLang="en-US"/>
          </a:p>
        </p:txBody>
      </p:sp>
      <p:sp>
        <p:nvSpPr>
          <p:cNvPr id="75" name="页脚占位符 74"/>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68" name="内容占位符 17"/>
          <p:cNvSpPr>
            <a:spLocks noGrp="1"/>
          </p:cNvSpPr>
          <p:nvPr>
            <p:ph idx="1"/>
          </p:nvPr>
        </p:nvSpPr>
        <p:spPr>
          <a:xfrm>
            <a:off x="428596" y="1571612"/>
            <a:ext cx="8229600" cy="4389120"/>
          </a:xfrm>
        </p:spPr>
        <p:txBody>
          <a:bodyPr>
            <a:normAutofit/>
          </a:bodyPr>
          <a:lstStyle/>
          <a:p>
            <a:r>
              <a:rPr lang="en-US" altLang="zh-CN" dirty="0" smtClean="0"/>
              <a:t>Repeated computations as many substrings share common tokens or grams.</a:t>
            </a:r>
          </a:p>
          <a:p>
            <a:endParaRPr lang="en-US" altLang="zh-CN" dirty="0" smtClean="0"/>
          </a:p>
          <a:p>
            <a:r>
              <a:rPr lang="en-US" altLang="zh-CN" dirty="0" smtClean="0"/>
              <a:t>How to use the shared tokens or grams and avoid unnecessary computation?</a:t>
            </a:r>
          </a:p>
          <a:p>
            <a:endParaRPr lang="en-US" altLang="zh-CN" dirty="0" smtClean="0"/>
          </a:p>
        </p:txBody>
      </p:sp>
      <p:sp>
        <p:nvSpPr>
          <p:cNvPr id="7" name="矩形 6"/>
          <p:cNvSpPr/>
          <p:nvPr/>
        </p:nvSpPr>
        <p:spPr>
          <a:xfrm>
            <a:off x="566863" y="4644425"/>
            <a:ext cx="8037585" cy="584775"/>
          </a:xfrm>
          <a:prstGeom prst="rect">
            <a:avLst/>
          </a:prstGeom>
        </p:spPr>
        <p:txBody>
          <a:bodyPr wrap="none">
            <a:spAutoFit/>
          </a:bodyPr>
          <a:lstStyle/>
          <a:p>
            <a:r>
              <a:rPr lang="en-US" altLang="zh-CN" sz="3200" b="1" dirty="0" smtClean="0">
                <a:solidFill>
                  <a:srgbClr val="FF0000"/>
                </a:solidFill>
              </a:rPr>
              <a:t>We propose a single-heap based method.</a:t>
            </a:r>
            <a:endParaRPr lang="zh-CN" altLang="en-US" sz="3200" b="1" dirty="0" smtClean="0">
              <a:solidFill>
                <a:srgbClr val="FF0000"/>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19</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Preliminaries</a:t>
            </a:r>
          </a:p>
          <a:p>
            <a:r>
              <a:rPr lang="en-US" altLang="zh-CN" dirty="0" smtClean="0"/>
              <a:t>A Unified Framework</a:t>
            </a:r>
          </a:p>
          <a:p>
            <a:r>
              <a:rPr lang="en-US" altLang="zh-CN" dirty="0" smtClean="0"/>
              <a:t>Heap-based Filtering Algorithm</a:t>
            </a:r>
          </a:p>
          <a:p>
            <a:r>
              <a:rPr lang="en-US" altLang="zh-CN" dirty="0" smtClean="0"/>
              <a:t>Improving The Single-heap-based Method</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B218E550-003C-4EF7-B822-C4C59C8BD569}" type="datetime1">
              <a:rPr lang="zh-CN" altLang="en-US" smtClean="0"/>
              <a:t>2011/6/5</a:t>
            </a:fld>
            <a:endParaRPr lang="zh-CN" altLang="en-US"/>
          </a:p>
        </p:txBody>
      </p:sp>
      <p:sp>
        <p:nvSpPr>
          <p:cNvPr id="8" name="页脚占位符 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2</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229600" cy="1143000"/>
          </a:xfrm>
        </p:spPr>
        <p:txBody>
          <a:bodyPr/>
          <a:lstStyle/>
          <a:p>
            <a:r>
              <a:rPr lang="en-US" altLang="zh-CN" dirty="0" smtClean="0"/>
              <a:t>Single-Heap based Method</a:t>
            </a:r>
            <a:endParaRPr lang="zh-CN" altLang="en-US" dirty="0"/>
          </a:p>
        </p:txBody>
      </p:sp>
      <p:sp>
        <p:nvSpPr>
          <p:cNvPr id="72" name="日期占位符 71"/>
          <p:cNvSpPr>
            <a:spLocks noGrp="1"/>
          </p:cNvSpPr>
          <p:nvPr>
            <p:ph type="dt" sz="half" idx="10"/>
          </p:nvPr>
        </p:nvSpPr>
        <p:spPr/>
        <p:txBody>
          <a:bodyPr/>
          <a:lstStyle/>
          <a:p>
            <a:fld id="{2A8CF30C-10E0-4C96-B1F8-D44DE30C2F40}" type="datetime1">
              <a:rPr lang="zh-CN" altLang="en-US" smtClean="0"/>
              <a:t>2011/6/5</a:t>
            </a:fld>
            <a:endParaRPr lang="zh-CN" altLang="en-US"/>
          </a:p>
        </p:txBody>
      </p:sp>
      <p:sp>
        <p:nvSpPr>
          <p:cNvPr id="75" name="页脚占位符 74"/>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68" name="内容占位符 17"/>
          <p:cNvSpPr>
            <a:spLocks noGrp="1"/>
          </p:cNvSpPr>
          <p:nvPr>
            <p:ph idx="1"/>
          </p:nvPr>
        </p:nvSpPr>
        <p:spPr>
          <a:xfrm>
            <a:off x="428596" y="1571612"/>
            <a:ext cx="8229600" cy="4389120"/>
          </a:xfrm>
        </p:spPr>
        <p:txBody>
          <a:bodyPr>
            <a:normAutofit lnSpcReduction="10000"/>
          </a:bodyPr>
          <a:lstStyle/>
          <a:p>
            <a:r>
              <a:rPr lang="en-US" altLang="zh-CN" sz="2800" dirty="0" smtClean="0"/>
              <a:t>Step 1: Construct an inverted index for all entities</a:t>
            </a:r>
          </a:p>
          <a:p>
            <a:endParaRPr lang="en-US" altLang="zh-CN" dirty="0" smtClean="0"/>
          </a:p>
          <a:p>
            <a:r>
              <a:rPr lang="en-US" altLang="zh-CN" dirty="0" smtClean="0"/>
              <a:t>Step 2: Build a single heap for the entire document using the first element of the inverted index.</a:t>
            </a:r>
          </a:p>
          <a:p>
            <a:endParaRPr lang="en-US" altLang="zh-CN" dirty="0" smtClean="0"/>
          </a:p>
          <a:p>
            <a:r>
              <a:rPr lang="en-US" altLang="zh-CN" dirty="0" smtClean="0"/>
              <a:t>Step 3: Adjust the heap, using a set of arrays to count the occurrence number of  each entity in each valid substring. </a:t>
            </a:r>
          </a:p>
          <a:p>
            <a:endParaRPr lang="en-US" altLang="zh-CN" dirty="0" smtClean="0"/>
          </a:p>
          <a:p>
            <a:r>
              <a:rPr lang="en-US" altLang="zh-CN" dirty="0" smtClean="0"/>
              <a:t>Step 4: Verify the candidate pairs.</a:t>
            </a:r>
          </a:p>
        </p:txBody>
      </p:sp>
      <p:pic>
        <p:nvPicPr>
          <p:cNvPr id="7" name="Picture 2"/>
          <p:cNvPicPr>
            <a:picLocks noChangeAspect="1" noChangeArrowheads="1"/>
          </p:cNvPicPr>
          <p:nvPr/>
        </p:nvPicPr>
        <p:blipFill>
          <a:blip r:embed="rId3" cstate="print"/>
          <a:srcRect/>
          <a:stretch>
            <a:fillRect/>
          </a:stretch>
        </p:blipFill>
        <p:spPr bwMode="auto">
          <a:xfrm>
            <a:off x="214282" y="2500306"/>
            <a:ext cx="2653412" cy="2071702"/>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297689" y="4714884"/>
            <a:ext cx="6774905" cy="1571636"/>
          </a:xfrm>
          <a:prstGeom prst="rect">
            <a:avLst/>
          </a:prstGeom>
          <a:noFill/>
          <a:ln w="9525">
            <a:noFill/>
            <a:miter lim="800000"/>
            <a:headEnd/>
            <a:tailEnd/>
          </a:ln>
        </p:spPr>
      </p:pic>
      <p:sp>
        <p:nvSpPr>
          <p:cNvPr id="9" name="直角上箭头 8"/>
          <p:cNvSpPr/>
          <p:nvPr/>
        </p:nvSpPr>
        <p:spPr>
          <a:xfrm flipV="1">
            <a:off x="3071802" y="3071810"/>
            <a:ext cx="2357454" cy="1428760"/>
          </a:xfrm>
          <a:prstGeom prst="bentUpArrow">
            <a:avLst>
              <a:gd name="adj1" fmla="val 25000"/>
              <a:gd name="adj2" fmla="val 2945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20</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8">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8">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8">
                                            <p:txEl>
                                              <p:pRg st="6" end="6"/>
                                            </p:txEl>
                                          </p:spTgt>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229600" cy="1143000"/>
          </a:xfrm>
        </p:spPr>
        <p:txBody>
          <a:bodyPr/>
          <a:lstStyle/>
          <a:p>
            <a:r>
              <a:rPr lang="en-US" altLang="zh-CN" dirty="0" smtClean="0"/>
              <a:t>Single-Heap based Method</a:t>
            </a:r>
            <a:endParaRPr lang="zh-CN" altLang="en-US" dirty="0"/>
          </a:p>
        </p:txBody>
      </p:sp>
      <p:sp>
        <p:nvSpPr>
          <p:cNvPr id="72" name="日期占位符 71"/>
          <p:cNvSpPr>
            <a:spLocks noGrp="1"/>
          </p:cNvSpPr>
          <p:nvPr>
            <p:ph type="dt" sz="half" idx="10"/>
          </p:nvPr>
        </p:nvSpPr>
        <p:spPr/>
        <p:txBody>
          <a:bodyPr/>
          <a:lstStyle/>
          <a:p>
            <a:fld id="{33502C3C-F8D4-406B-A2AD-3A84C30BD280}" type="datetime1">
              <a:rPr lang="zh-CN" altLang="en-US" smtClean="0"/>
              <a:t>2011/6/5</a:t>
            </a:fld>
            <a:endParaRPr lang="zh-CN" altLang="en-US"/>
          </a:p>
        </p:txBody>
      </p:sp>
      <p:sp>
        <p:nvSpPr>
          <p:cNvPr id="75" name="页脚占位符 74"/>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68" name="内容占位符 17"/>
          <p:cNvSpPr>
            <a:spLocks noGrp="1"/>
          </p:cNvSpPr>
          <p:nvPr>
            <p:ph idx="1"/>
          </p:nvPr>
        </p:nvSpPr>
        <p:spPr>
          <a:xfrm>
            <a:off x="428596" y="1571612"/>
            <a:ext cx="8229600" cy="4389120"/>
          </a:xfrm>
        </p:spPr>
        <p:txBody>
          <a:bodyPr>
            <a:normAutofit/>
          </a:bodyPr>
          <a:lstStyle/>
          <a:p>
            <a:r>
              <a:rPr lang="en-US" altLang="zh-CN" dirty="0" smtClean="0"/>
              <a:t>Step 2: Build a single heap for the entire document using the first element of the inverted index.</a:t>
            </a:r>
          </a:p>
          <a:p>
            <a:endParaRPr lang="en-US" altLang="zh-CN" dirty="0" smtClean="0"/>
          </a:p>
        </p:txBody>
      </p:sp>
      <p:pic>
        <p:nvPicPr>
          <p:cNvPr id="1028" name="Picture 4"/>
          <p:cNvPicPr>
            <a:picLocks noChangeAspect="1" noChangeArrowheads="1"/>
          </p:cNvPicPr>
          <p:nvPr/>
        </p:nvPicPr>
        <p:blipFill>
          <a:blip r:embed="rId3" cstate="print"/>
          <a:srcRect/>
          <a:stretch>
            <a:fillRect/>
          </a:stretch>
        </p:blipFill>
        <p:spPr bwMode="auto">
          <a:xfrm>
            <a:off x="142844" y="2786058"/>
            <a:ext cx="8831441" cy="2500330"/>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fld id="{0C913308-F349-4B6D-A68A-DD1791B4A57B}" type="slidenum">
              <a:rPr lang="zh-CN" altLang="en-US" smtClean="0"/>
              <a:pPr/>
              <a:t>21</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229600" cy="1143000"/>
          </a:xfrm>
        </p:spPr>
        <p:txBody>
          <a:bodyPr/>
          <a:lstStyle/>
          <a:p>
            <a:r>
              <a:rPr lang="en-US" altLang="zh-CN" dirty="0" smtClean="0"/>
              <a:t>Single-Heap based Method</a:t>
            </a:r>
            <a:endParaRPr lang="zh-CN" altLang="en-US" dirty="0"/>
          </a:p>
        </p:txBody>
      </p:sp>
      <p:sp>
        <p:nvSpPr>
          <p:cNvPr id="72" name="日期占位符 71"/>
          <p:cNvSpPr>
            <a:spLocks noGrp="1"/>
          </p:cNvSpPr>
          <p:nvPr>
            <p:ph type="dt" sz="half" idx="10"/>
          </p:nvPr>
        </p:nvSpPr>
        <p:spPr/>
        <p:txBody>
          <a:bodyPr/>
          <a:lstStyle/>
          <a:p>
            <a:fld id="{33D50E58-2298-4A07-B8BA-7921EC59B373}" type="datetime1">
              <a:rPr lang="zh-CN" altLang="en-US" smtClean="0"/>
              <a:t>2011/6/5</a:t>
            </a:fld>
            <a:endParaRPr lang="zh-CN" altLang="en-US"/>
          </a:p>
        </p:txBody>
      </p:sp>
      <p:sp>
        <p:nvSpPr>
          <p:cNvPr id="75" name="页脚占位符 74"/>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68" name="内容占位符 17"/>
          <p:cNvSpPr>
            <a:spLocks noGrp="1"/>
          </p:cNvSpPr>
          <p:nvPr>
            <p:ph idx="1"/>
          </p:nvPr>
        </p:nvSpPr>
        <p:spPr>
          <a:xfrm>
            <a:off x="428596" y="1340768"/>
            <a:ext cx="8229600" cy="4389120"/>
          </a:xfrm>
        </p:spPr>
        <p:txBody>
          <a:bodyPr>
            <a:normAutofit/>
          </a:bodyPr>
          <a:lstStyle/>
          <a:p>
            <a:pPr>
              <a:buNone/>
            </a:pPr>
            <a:r>
              <a:rPr lang="en-US" altLang="zh-CN" dirty="0" smtClean="0"/>
              <a:t>Step 3: Adjust the heap, using a set of arrays to count the occurrence number of  each entity in each valid substring. </a:t>
            </a:r>
          </a:p>
          <a:p>
            <a:pPr>
              <a:buNone/>
            </a:pPr>
            <a:endParaRPr lang="en-US" altLang="zh-CN" dirty="0" smtClean="0"/>
          </a:p>
        </p:txBody>
      </p:sp>
      <p:pic>
        <p:nvPicPr>
          <p:cNvPr id="6147" name="Picture 3"/>
          <p:cNvPicPr>
            <a:picLocks noChangeAspect="1" noChangeArrowheads="1"/>
          </p:cNvPicPr>
          <p:nvPr/>
        </p:nvPicPr>
        <p:blipFill>
          <a:blip r:embed="rId3" cstate="print"/>
          <a:srcRect/>
          <a:stretch>
            <a:fillRect/>
          </a:stretch>
        </p:blipFill>
        <p:spPr bwMode="auto">
          <a:xfrm>
            <a:off x="2500298" y="2500306"/>
            <a:ext cx="5786478" cy="4044395"/>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fld id="{0C913308-F349-4B6D-A68A-DD1791B4A57B}" type="slidenum">
              <a:rPr lang="zh-CN" altLang="en-US" smtClean="0"/>
              <a:pPr/>
              <a:t>22</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229600" cy="1143000"/>
          </a:xfrm>
        </p:spPr>
        <p:txBody>
          <a:bodyPr/>
          <a:lstStyle/>
          <a:p>
            <a:r>
              <a:rPr lang="en-US" altLang="zh-CN" dirty="0" smtClean="0"/>
              <a:t>Single-Heap based Method</a:t>
            </a:r>
            <a:endParaRPr lang="zh-CN" altLang="en-US" dirty="0"/>
          </a:p>
        </p:txBody>
      </p:sp>
      <p:sp>
        <p:nvSpPr>
          <p:cNvPr id="72" name="日期占位符 71"/>
          <p:cNvSpPr>
            <a:spLocks noGrp="1"/>
          </p:cNvSpPr>
          <p:nvPr>
            <p:ph type="dt" sz="half" idx="10"/>
          </p:nvPr>
        </p:nvSpPr>
        <p:spPr/>
        <p:txBody>
          <a:bodyPr/>
          <a:lstStyle/>
          <a:p>
            <a:fld id="{8686529E-AEDA-443D-936B-FAB67D7D1697}" type="datetime1">
              <a:rPr lang="zh-CN" altLang="en-US" smtClean="0"/>
              <a:t>2011/6/5</a:t>
            </a:fld>
            <a:endParaRPr lang="zh-CN" altLang="en-US"/>
          </a:p>
        </p:txBody>
      </p:sp>
      <p:sp>
        <p:nvSpPr>
          <p:cNvPr id="75" name="页脚占位符 74"/>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cstate="print"/>
          <a:srcRect/>
          <a:stretch>
            <a:fillRect/>
          </a:stretch>
        </p:blipFill>
        <p:spPr bwMode="auto">
          <a:xfrm>
            <a:off x="1714480" y="2428868"/>
            <a:ext cx="5548325" cy="3834666"/>
          </a:xfrm>
          <a:prstGeom prst="rect">
            <a:avLst/>
          </a:prstGeom>
          <a:noFill/>
          <a:ln w="9525">
            <a:noFill/>
            <a:miter lim="800000"/>
            <a:headEnd/>
            <a:tailEnd/>
          </a:ln>
        </p:spPr>
      </p:pic>
      <p:sp>
        <p:nvSpPr>
          <p:cNvPr id="7" name="内容占位符 17"/>
          <p:cNvSpPr>
            <a:spLocks noGrp="1"/>
          </p:cNvSpPr>
          <p:nvPr>
            <p:ph idx="1"/>
          </p:nvPr>
        </p:nvSpPr>
        <p:spPr>
          <a:xfrm>
            <a:off x="428596" y="1340768"/>
            <a:ext cx="8229600" cy="4389120"/>
          </a:xfrm>
        </p:spPr>
        <p:txBody>
          <a:bodyPr>
            <a:normAutofit/>
          </a:bodyPr>
          <a:lstStyle/>
          <a:p>
            <a:pPr>
              <a:buNone/>
            </a:pPr>
            <a:r>
              <a:rPr lang="en-US" altLang="zh-CN" dirty="0" smtClean="0"/>
              <a:t>Step 3: Adjust the heap, using a set of arrays to count the occurrence number of  each entity in each valid substring. </a:t>
            </a:r>
          </a:p>
          <a:p>
            <a:pPr>
              <a:buNone/>
            </a:pPr>
            <a:endParaRPr lang="en-US" altLang="zh-CN" dirty="0" smtClean="0"/>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23</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Preliminaries</a:t>
            </a:r>
          </a:p>
          <a:p>
            <a:r>
              <a:rPr lang="en-US" altLang="zh-CN" dirty="0" smtClean="0"/>
              <a:t>A Unified Framework</a:t>
            </a:r>
          </a:p>
          <a:p>
            <a:r>
              <a:rPr lang="en-US" altLang="zh-CN" dirty="0" smtClean="0"/>
              <a:t>Heap-based Filtering Algorithm</a:t>
            </a:r>
          </a:p>
          <a:p>
            <a:r>
              <a:rPr lang="en-US" altLang="zh-CN" dirty="0" smtClean="0">
                <a:solidFill>
                  <a:srgbClr val="FF0000"/>
                </a:solidFill>
              </a:rPr>
              <a:t>Improving The Single-heap-based Method</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2943B2E4-3145-42B6-A96B-F1CE097009AF}" type="datetime1">
              <a:rPr lang="zh-CN" altLang="en-US" smtClean="0"/>
              <a:t>2011/6/5</a:t>
            </a:fld>
            <a:endParaRPr lang="zh-CN" altLang="en-US"/>
          </a:p>
        </p:txBody>
      </p:sp>
      <p:sp>
        <p:nvSpPr>
          <p:cNvPr id="8" name="页脚占位符 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24</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smtClean="0"/>
              <a:t>Pruning Techniques—Lazy Count</a:t>
            </a:r>
            <a:endParaRPr lang="zh-CN" altLang="en-US" dirty="0"/>
          </a:p>
        </p:txBody>
      </p:sp>
      <p:sp>
        <p:nvSpPr>
          <p:cNvPr id="3" name="内容占位符 2"/>
          <p:cNvSpPr>
            <a:spLocks noGrp="1"/>
          </p:cNvSpPr>
          <p:nvPr>
            <p:ph idx="1"/>
          </p:nvPr>
        </p:nvSpPr>
        <p:spPr>
          <a:xfrm>
            <a:off x="500034" y="1500174"/>
            <a:ext cx="7686700" cy="1994564"/>
          </a:xfrm>
        </p:spPr>
        <p:txBody>
          <a:bodyPr>
            <a:normAutofit/>
          </a:bodyPr>
          <a:lstStyle/>
          <a:p>
            <a:r>
              <a:rPr lang="en-US" altLang="zh-CN" sz="2400" dirty="0" smtClean="0"/>
              <a:t>Lazy-Count Pruning gives a tighter bound of T, which only depends on |e| and the threshold.</a:t>
            </a:r>
            <a:endParaRPr lang="zh-CN" altLang="en-US" sz="2000" dirty="0"/>
          </a:p>
        </p:txBody>
      </p:sp>
      <p:sp>
        <p:nvSpPr>
          <p:cNvPr id="9" name="日期占位符 8"/>
          <p:cNvSpPr>
            <a:spLocks noGrp="1"/>
          </p:cNvSpPr>
          <p:nvPr>
            <p:ph type="dt" sz="half" idx="10"/>
          </p:nvPr>
        </p:nvSpPr>
        <p:spPr/>
        <p:txBody>
          <a:bodyPr/>
          <a:lstStyle/>
          <a:p>
            <a:fld id="{CCE4227D-7078-4038-A6AA-98F28EBE82D0}"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t="5099"/>
          <a:stretch>
            <a:fillRect/>
          </a:stretch>
        </p:blipFill>
        <p:spPr bwMode="auto">
          <a:xfrm>
            <a:off x="467544" y="2348880"/>
            <a:ext cx="8124429" cy="2680356"/>
          </a:xfrm>
          <a:prstGeom prst="rect">
            <a:avLst/>
          </a:prstGeom>
          <a:noFill/>
          <a:ln w="9525">
            <a:noFill/>
            <a:miter lim="800000"/>
            <a:headEnd/>
            <a:tailEnd/>
          </a:ln>
        </p:spPr>
      </p:pic>
      <p:sp>
        <p:nvSpPr>
          <p:cNvPr id="11" name="内容占位符 2"/>
          <p:cNvSpPr txBox="1">
            <a:spLocks/>
          </p:cNvSpPr>
          <p:nvPr/>
        </p:nvSpPr>
        <p:spPr>
          <a:xfrm>
            <a:off x="539552" y="5157192"/>
            <a:ext cx="7686700" cy="1994564"/>
          </a:xfrm>
          <a:prstGeom prst="rect">
            <a:avLst/>
          </a:prstGeom>
        </p:spPr>
        <p:txBody>
          <a:bodyPr vert="horz">
            <a:normAutofit/>
          </a:bodyPr>
          <a:lstStyle/>
          <a:p>
            <a:r>
              <a:rPr kumimoji="0" lang="en-US" altLang="zh-CN" sz="2400" u="none" strike="noStrike" kern="1200" cap="none" spc="0" normalizeH="0" baseline="0" noProof="0" dirty="0" smtClean="0">
                <a:ln>
                  <a:noFill/>
                </a:ln>
                <a:solidFill>
                  <a:schemeClr val="tx1"/>
                </a:solidFill>
                <a:effectLst/>
                <a:uLnTx/>
                <a:uFillTx/>
                <a:latin typeface="+mn-lt"/>
                <a:ea typeface="+mn-ea"/>
                <a:cs typeface="+mn-cs"/>
              </a:rPr>
              <a:t>For example, suppose </a:t>
            </a:r>
            <a:r>
              <a:rPr lang="en-US" altLang="zh-CN" sz="2400" dirty="0" smtClean="0"/>
              <a:t>threshold is 1. </a:t>
            </a:r>
          </a:p>
          <a:p>
            <a:r>
              <a:rPr lang="en-US" altLang="zh-CN" sz="2400" dirty="0" smtClean="0"/>
              <a:t>|e</a:t>
            </a:r>
            <a:r>
              <a:rPr lang="en-US" altLang="zh-CN" sz="2400" baseline="-25000" dirty="0" smtClean="0"/>
              <a:t>1</a:t>
            </a:r>
            <a:r>
              <a:rPr lang="en-US" altLang="zh-CN" sz="2400" dirty="0" smtClean="0"/>
              <a:t>| = 9.   </a:t>
            </a:r>
            <a:r>
              <a:rPr lang="en-US" altLang="zh-CN" sz="2400" dirty="0" err="1" smtClean="0"/>
              <a:t>T</a:t>
            </a:r>
            <a:r>
              <a:rPr lang="en-US" altLang="zh-CN" sz="1600" i="1" dirty="0" err="1" smtClean="0"/>
              <a:t>l</a:t>
            </a:r>
            <a:r>
              <a:rPr lang="en-US" altLang="zh-CN" sz="2400" dirty="0" smtClean="0"/>
              <a:t> = |e</a:t>
            </a:r>
            <a:r>
              <a:rPr lang="en-US" altLang="zh-CN" sz="2400" baseline="-25000" dirty="0" smtClean="0"/>
              <a:t>1</a:t>
            </a:r>
            <a:r>
              <a:rPr lang="en-US" altLang="zh-CN" sz="2400" dirty="0" smtClean="0"/>
              <a:t>| </a:t>
            </a:r>
            <a:r>
              <a:rPr lang="en-US" altLang="zh-CN" sz="2400" i="1" dirty="0" smtClean="0"/>
              <a:t>− </a:t>
            </a:r>
            <a:r>
              <a:rPr lang="el-GR" altLang="zh-CN" sz="2400" i="1" dirty="0" smtClean="0"/>
              <a:t>τ ∗ </a:t>
            </a:r>
            <a:r>
              <a:rPr lang="en-US" altLang="zh-CN" sz="2400" i="1" dirty="0" smtClean="0"/>
              <a:t>q </a:t>
            </a:r>
            <a:r>
              <a:rPr lang="en-US" altLang="zh-CN" sz="2400" dirty="0" smtClean="0"/>
              <a:t>= 9− 2 = 7. </a:t>
            </a:r>
          </a:p>
          <a:p>
            <a:r>
              <a:rPr lang="en-US" altLang="zh-CN" sz="2400" dirty="0" smtClean="0"/>
              <a:t>As |Pe1| = 5 &lt; </a:t>
            </a:r>
            <a:r>
              <a:rPr lang="en-US" altLang="zh-CN" sz="2400" dirty="0" err="1" smtClean="0"/>
              <a:t>T</a:t>
            </a:r>
            <a:r>
              <a:rPr lang="en-US" altLang="zh-CN" sz="1600" i="1" dirty="0" err="1" smtClean="0"/>
              <a:t>l</a:t>
            </a:r>
            <a:r>
              <a:rPr lang="en-US" altLang="zh-CN" sz="2400" dirty="0" smtClean="0"/>
              <a:t>, e1 can be pruned.</a:t>
            </a:r>
            <a:endParaRPr lang="zh-CN" altLang="en-US" sz="2400" dirty="0"/>
          </a:p>
        </p:txBody>
      </p:sp>
      <p:grpSp>
        <p:nvGrpSpPr>
          <p:cNvPr id="16" name="组合 15"/>
          <p:cNvGrpSpPr/>
          <p:nvPr/>
        </p:nvGrpSpPr>
        <p:grpSpPr>
          <a:xfrm>
            <a:off x="251520" y="908720"/>
            <a:ext cx="8280920" cy="4176464"/>
            <a:chOff x="251520" y="908720"/>
            <a:chExt cx="8280920" cy="4176464"/>
          </a:xfrm>
        </p:grpSpPr>
        <p:pic>
          <p:nvPicPr>
            <p:cNvPr id="13" name="Picture 3"/>
            <p:cNvPicPr>
              <a:picLocks noChangeAspect="1" noChangeArrowheads="1"/>
            </p:cNvPicPr>
            <p:nvPr/>
          </p:nvPicPr>
          <p:blipFill>
            <a:blip r:embed="rId4" cstate="print"/>
            <a:srcRect t="7928"/>
            <a:stretch>
              <a:fillRect/>
            </a:stretch>
          </p:blipFill>
          <p:spPr bwMode="auto">
            <a:xfrm>
              <a:off x="1259632" y="1052736"/>
              <a:ext cx="6336704" cy="4032329"/>
            </a:xfrm>
            <a:prstGeom prst="rect">
              <a:avLst/>
            </a:prstGeom>
            <a:noFill/>
            <a:ln w="9525">
              <a:noFill/>
              <a:miter lim="800000"/>
              <a:headEnd/>
              <a:tailEnd/>
            </a:ln>
          </p:spPr>
        </p:pic>
        <p:sp>
          <p:nvSpPr>
            <p:cNvPr id="14" name="矩形 13"/>
            <p:cNvSpPr/>
            <p:nvPr/>
          </p:nvSpPr>
          <p:spPr>
            <a:xfrm>
              <a:off x="251520" y="980728"/>
              <a:ext cx="1008112"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4328" y="908720"/>
              <a:ext cx="1008112"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2483768" y="1830310"/>
            <a:ext cx="5040560" cy="360040"/>
          </a:xfrm>
          <a:prstGeom prst="round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灯片编号占位符 17"/>
          <p:cNvSpPr>
            <a:spLocks noGrp="1"/>
          </p:cNvSpPr>
          <p:nvPr>
            <p:ph type="sldNum" sz="quarter" idx="12"/>
          </p:nvPr>
        </p:nvSpPr>
        <p:spPr/>
        <p:txBody>
          <a:bodyPr/>
          <a:lstStyle/>
          <a:p>
            <a:fld id="{0C913308-F349-4B6D-A68A-DD1791B4A57B}" type="slidenum">
              <a:rPr lang="zh-CN" altLang="en-US" smtClean="0"/>
              <a:pPr/>
              <a:t>25</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par>
                                <p:cTn id="8" presetID="1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plus(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plus(in)">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smtClean="0"/>
              <a:t>Pruning Techniques—Bucket Count</a:t>
            </a:r>
            <a:endParaRPr lang="zh-CN" altLang="en-US" dirty="0"/>
          </a:p>
        </p:txBody>
      </p:sp>
      <p:sp>
        <p:nvSpPr>
          <p:cNvPr id="3" name="内容占位符 2"/>
          <p:cNvSpPr>
            <a:spLocks noGrp="1"/>
          </p:cNvSpPr>
          <p:nvPr>
            <p:ph idx="1"/>
          </p:nvPr>
        </p:nvSpPr>
        <p:spPr>
          <a:xfrm>
            <a:off x="500034" y="1500174"/>
            <a:ext cx="7686700" cy="2428892"/>
          </a:xfrm>
        </p:spPr>
        <p:txBody>
          <a:bodyPr>
            <a:normAutofit/>
          </a:bodyPr>
          <a:lstStyle/>
          <a:p>
            <a:r>
              <a:rPr lang="en-US" altLang="zh-CN" sz="2400" dirty="0" smtClean="0"/>
              <a:t>Bucket-Count: </a:t>
            </a:r>
            <a:r>
              <a:rPr lang="en-US" altLang="zh-CN" sz="2000" dirty="0" smtClean="0"/>
              <a:t>We can divide the elements in </a:t>
            </a:r>
            <a:r>
              <a:rPr lang="en-US" altLang="zh-CN" sz="2000" dirty="0" err="1" smtClean="0"/>
              <a:t>Pe</a:t>
            </a:r>
            <a:r>
              <a:rPr lang="en-US" altLang="zh-CN" sz="2000" dirty="0" smtClean="0"/>
              <a:t> into two buckets and utilize lazy-count pruning respectively if their position difference is larger than Te - </a:t>
            </a:r>
            <a:r>
              <a:rPr lang="en-US" altLang="zh-CN" sz="2000" dirty="0" err="1" smtClean="0"/>
              <a:t>T</a:t>
            </a:r>
            <a:r>
              <a:rPr lang="en-US" altLang="zh-CN" sz="2000" i="1" dirty="0" err="1" smtClean="0"/>
              <a:t>l</a:t>
            </a:r>
            <a:r>
              <a:rPr lang="en-US" altLang="zh-CN" sz="2000" dirty="0" smtClean="0"/>
              <a:t>.</a:t>
            </a:r>
          </a:p>
          <a:p>
            <a:endParaRPr lang="en-US" altLang="zh-CN" sz="2000" dirty="0" smtClean="0"/>
          </a:p>
          <a:p>
            <a:r>
              <a:rPr lang="en-US" altLang="zh-CN" sz="2000" dirty="0" smtClean="0"/>
              <a:t>Moreover, we can deduce a tighter bound for each different similarity </a:t>
            </a:r>
            <a:r>
              <a:rPr lang="en-US" altLang="zh-CN" sz="2000" dirty="0" err="1" smtClean="0"/>
              <a:t>fuction</a:t>
            </a:r>
            <a:r>
              <a:rPr lang="en-US" altLang="zh-CN" sz="2000" dirty="0" smtClean="0"/>
              <a:t>. For example we can set the max </a:t>
            </a:r>
            <a:r>
              <a:rPr lang="en-US" altLang="zh-CN" sz="2000" dirty="0" err="1" smtClean="0"/>
              <a:t>postion</a:t>
            </a:r>
            <a:r>
              <a:rPr lang="en-US" altLang="zh-CN" sz="2000" dirty="0" smtClean="0"/>
              <a:t> difference to </a:t>
            </a:r>
            <a:r>
              <a:rPr lang="en-US" altLang="zh-CN" sz="2000" b="1" i="1" dirty="0" smtClean="0">
                <a:sym typeface="Symbol"/>
              </a:rPr>
              <a:t></a:t>
            </a:r>
            <a:r>
              <a:rPr lang="en-US" altLang="zh-CN" sz="2000" b="1" i="1" dirty="0" smtClean="0"/>
              <a:t>* q</a:t>
            </a:r>
            <a:r>
              <a:rPr lang="en-US" altLang="zh-CN" sz="2000" dirty="0" smtClean="0"/>
              <a:t>.</a:t>
            </a:r>
            <a:endParaRPr lang="zh-CN" altLang="en-US" sz="2000" dirty="0"/>
          </a:p>
        </p:txBody>
      </p:sp>
      <p:sp>
        <p:nvSpPr>
          <p:cNvPr id="9" name="日期占位符 8"/>
          <p:cNvSpPr>
            <a:spLocks noGrp="1"/>
          </p:cNvSpPr>
          <p:nvPr>
            <p:ph type="dt" sz="half" idx="10"/>
          </p:nvPr>
        </p:nvSpPr>
        <p:spPr/>
        <p:txBody>
          <a:bodyPr/>
          <a:lstStyle/>
          <a:p>
            <a:fld id="{C0683532-8866-45BD-90A5-D91A0E03D80C}"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26</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smtClean="0"/>
              <a:t>Pruning Techniques—Bucket Count</a:t>
            </a:r>
            <a:endParaRPr lang="zh-CN" altLang="en-US" dirty="0"/>
          </a:p>
        </p:txBody>
      </p:sp>
      <p:sp>
        <p:nvSpPr>
          <p:cNvPr id="3" name="内容占位符 2"/>
          <p:cNvSpPr>
            <a:spLocks noGrp="1"/>
          </p:cNvSpPr>
          <p:nvPr>
            <p:ph idx="1"/>
          </p:nvPr>
        </p:nvSpPr>
        <p:spPr>
          <a:xfrm>
            <a:off x="500034" y="1500174"/>
            <a:ext cx="7358114" cy="4643470"/>
          </a:xfrm>
        </p:spPr>
        <p:txBody>
          <a:bodyPr>
            <a:normAutofit/>
          </a:bodyPr>
          <a:lstStyle/>
          <a:p>
            <a:r>
              <a:rPr lang="en-US" altLang="zh-CN" sz="2000" dirty="0" smtClean="0"/>
              <a:t>For example, suppose </a:t>
            </a:r>
            <a:r>
              <a:rPr lang="en-US" altLang="zh-CN" sz="2000" b="1" i="1" dirty="0" smtClean="0"/>
              <a:t>tau = 1</a:t>
            </a:r>
            <a:r>
              <a:rPr lang="en-US" altLang="zh-CN" sz="2000" dirty="0" smtClean="0"/>
              <a:t>:</a:t>
            </a:r>
          </a:p>
          <a:p>
            <a:r>
              <a:rPr lang="en-US" altLang="zh-CN" sz="2000" i="1" dirty="0" smtClean="0"/>
              <a:t>Pe4 = [1, 2, 3, 4, 9, 14, 19]</a:t>
            </a:r>
          </a:p>
          <a:p>
            <a:r>
              <a:rPr lang="en-US" altLang="zh-CN" sz="2000" i="1" dirty="0" err="1" smtClean="0"/>
              <a:t>Tl</a:t>
            </a:r>
            <a:r>
              <a:rPr lang="en-US" altLang="zh-CN" sz="2000" i="1" dirty="0" smtClean="0"/>
              <a:t> = |e4|−</a:t>
            </a:r>
            <a:r>
              <a:rPr lang="el-GR" altLang="zh-CN" sz="2000" i="1" dirty="0" smtClean="0"/>
              <a:t>τ ∗</a:t>
            </a:r>
            <a:r>
              <a:rPr lang="en-US" altLang="zh-CN" sz="2000" i="1" dirty="0" smtClean="0"/>
              <a:t>q = </a:t>
            </a:r>
            <a:r>
              <a:rPr lang="en-US" altLang="zh-CN" sz="2000" dirty="0" smtClean="0"/>
              <a:t>8</a:t>
            </a:r>
            <a:r>
              <a:rPr lang="zh-CN" altLang="en-US" sz="2000" i="1" dirty="0" smtClean="0"/>
              <a:t>−</a:t>
            </a:r>
            <a:r>
              <a:rPr lang="en-US" altLang="zh-CN" sz="2000" i="1" dirty="0" smtClean="0"/>
              <a:t>1 </a:t>
            </a:r>
            <a:r>
              <a:rPr lang="zh-CN" altLang="en-US" sz="2000" i="1" dirty="0" smtClean="0"/>
              <a:t>∗ </a:t>
            </a:r>
            <a:r>
              <a:rPr lang="en-US" altLang="zh-CN" sz="2000" i="1" dirty="0" smtClean="0"/>
              <a:t>2 = 6 &lt; |Pe4| ----&gt; </a:t>
            </a:r>
            <a:r>
              <a:rPr lang="en-US" altLang="zh-CN" sz="2000" b="1" i="1" dirty="0" smtClean="0"/>
              <a:t>can’t prune</a:t>
            </a:r>
            <a:r>
              <a:rPr lang="en-US" altLang="zh-CN" sz="2000" i="1" dirty="0" smtClean="0"/>
              <a:t>.</a:t>
            </a:r>
          </a:p>
          <a:p>
            <a:endParaRPr lang="en-US" altLang="zh-CN" sz="2000" i="1" dirty="0" smtClean="0"/>
          </a:p>
          <a:p>
            <a:r>
              <a:rPr lang="en-US" altLang="zh-CN" sz="2000" i="1" dirty="0" smtClean="0"/>
              <a:t>p5 – p4 – 1 = 4 &gt; </a:t>
            </a:r>
            <a:r>
              <a:rPr lang="en-US" altLang="zh-CN" sz="2000" b="1" i="1" dirty="0" smtClean="0">
                <a:sym typeface="Symbol"/>
              </a:rPr>
              <a:t> </a:t>
            </a:r>
            <a:r>
              <a:rPr lang="en-US" altLang="zh-CN" sz="2000" b="1" i="1" dirty="0" smtClean="0"/>
              <a:t>* q = 2 ----&gt;  b1 = [1,2,3,4]  ---&gt; prune</a:t>
            </a:r>
          </a:p>
          <a:p>
            <a:r>
              <a:rPr lang="en-US" altLang="zh-CN" sz="2000" i="1" dirty="0" smtClean="0"/>
              <a:t>p6 – p5 – 1 = 4 &gt; </a:t>
            </a:r>
            <a:r>
              <a:rPr lang="en-US" altLang="zh-CN" sz="2000" b="1" i="1" dirty="0" smtClean="0">
                <a:sym typeface="Symbol"/>
              </a:rPr>
              <a:t>  </a:t>
            </a:r>
            <a:r>
              <a:rPr lang="en-US" altLang="zh-CN" sz="2000" b="1" i="1" dirty="0" smtClean="0"/>
              <a:t>* q = 2 ----&gt; b2 = [9]            ---&gt; prune</a:t>
            </a:r>
          </a:p>
          <a:p>
            <a:r>
              <a:rPr lang="en-US" altLang="zh-CN" sz="2000" i="1" dirty="0" smtClean="0"/>
              <a:t>p7 – p6 – 1 = 4 &gt; </a:t>
            </a:r>
            <a:r>
              <a:rPr lang="en-US" altLang="zh-CN" sz="2000" b="1" i="1" dirty="0" smtClean="0">
                <a:sym typeface="Symbol"/>
              </a:rPr>
              <a:t>  </a:t>
            </a:r>
            <a:r>
              <a:rPr lang="en-US" altLang="zh-CN" sz="2000" b="1" i="1" dirty="0" smtClean="0"/>
              <a:t>* q = 2 ----&gt; b3 = [14]          - --&gt; prune</a:t>
            </a:r>
          </a:p>
          <a:p>
            <a:r>
              <a:rPr lang="en-US" altLang="zh-CN" sz="2000" b="1" i="1" dirty="0" smtClean="0"/>
              <a:t>b4 = [19]  ---&gt; prune</a:t>
            </a:r>
          </a:p>
          <a:p>
            <a:endParaRPr lang="zh-CN" altLang="en-US" sz="2000" dirty="0"/>
          </a:p>
        </p:txBody>
      </p:sp>
      <p:sp>
        <p:nvSpPr>
          <p:cNvPr id="9" name="日期占位符 8"/>
          <p:cNvSpPr>
            <a:spLocks noGrp="1"/>
          </p:cNvSpPr>
          <p:nvPr>
            <p:ph type="dt" sz="half" idx="10"/>
          </p:nvPr>
        </p:nvSpPr>
        <p:spPr/>
        <p:txBody>
          <a:bodyPr/>
          <a:lstStyle/>
          <a:p>
            <a:fld id="{D350B830-69A4-4185-91B8-748ED4AB9CC3}"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pic>
        <p:nvPicPr>
          <p:cNvPr id="13" name="Picture 4"/>
          <p:cNvPicPr>
            <a:picLocks noChangeAspect="1" noChangeArrowheads="1"/>
          </p:cNvPicPr>
          <p:nvPr/>
        </p:nvPicPr>
        <p:blipFill>
          <a:blip r:embed="rId3" cstate="print"/>
          <a:srcRect/>
          <a:stretch>
            <a:fillRect/>
          </a:stretch>
        </p:blipFill>
        <p:spPr bwMode="auto">
          <a:xfrm>
            <a:off x="714348" y="4429132"/>
            <a:ext cx="7072362" cy="2002305"/>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27</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smtClean="0"/>
              <a:t>Pruning Techniques—Batch Count</a:t>
            </a:r>
            <a:endParaRPr lang="zh-CN" altLang="en-US" dirty="0"/>
          </a:p>
        </p:txBody>
      </p:sp>
      <p:sp>
        <p:nvSpPr>
          <p:cNvPr id="9" name="日期占位符 8"/>
          <p:cNvSpPr>
            <a:spLocks noGrp="1"/>
          </p:cNvSpPr>
          <p:nvPr>
            <p:ph type="dt" sz="half" idx="10"/>
          </p:nvPr>
        </p:nvSpPr>
        <p:spPr/>
        <p:txBody>
          <a:bodyPr/>
          <a:lstStyle/>
          <a:p>
            <a:fld id="{E30ECFD8-1803-4B8B-888D-0E38A629C8A0}"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8" name="矩形 7"/>
          <p:cNvSpPr/>
          <p:nvPr/>
        </p:nvSpPr>
        <p:spPr>
          <a:xfrm>
            <a:off x="142844" y="1500174"/>
            <a:ext cx="8715436" cy="400110"/>
          </a:xfrm>
          <a:prstGeom prst="rect">
            <a:avLst/>
          </a:prstGeom>
        </p:spPr>
        <p:txBody>
          <a:bodyPr wrap="square">
            <a:spAutoFit/>
          </a:bodyPr>
          <a:lstStyle/>
          <a:p>
            <a:r>
              <a:rPr lang="en-US" altLang="zh-CN" sz="2000" i="1" dirty="0" smtClean="0"/>
              <a:t>Consider an entity e and its position list </a:t>
            </a:r>
            <a:r>
              <a:rPr lang="en-US" altLang="zh-CN" sz="2000" i="1" dirty="0" err="1" smtClean="0"/>
              <a:t>Pe</a:t>
            </a:r>
            <a:r>
              <a:rPr lang="en-US" altLang="zh-CN" sz="2000" i="1" dirty="0" smtClean="0"/>
              <a:t> = [p1 · · · pm]</a:t>
            </a:r>
          </a:p>
        </p:txBody>
      </p:sp>
      <p:sp>
        <p:nvSpPr>
          <p:cNvPr id="13" name="TextBox 12"/>
          <p:cNvSpPr txBox="1"/>
          <p:nvPr/>
        </p:nvSpPr>
        <p:spPr>
          <a:xfrm>
            <a:off x="357158" y="2214554"/>
            <a:ext cx="8001024" cy="1077218"/>
          </a:xfrm>
          <a:prstGeom prst="rect">
            <a:avLst/>
          </a:prstGeom>
          <a:noFill/>
        </p:spPr>
        <p:txBody>
          <a:bodyPr wrap="square" rtlCol="0">
            <a:spAutoFit/>
          </a:bodyPr>
          <a:lstStyle/>
          <a:p>
            <a:r>
              <a:rPr lang="en-US" altLang="zh-CN" sz="3200" dirty="0" smtClean="0"/>
              <a:t>If a valid substring is a candidate of entity </a:t>
            </a:r>
            <a:r>
              <a:rPr lang="en-US" altLang="zh-CN" sz="3200" i="1" dirty="0" smtClean="0"/>
              <a:t>e,</a:t>
            </a:r>
          </a:p>
          <a:p>
            <a:r>
              <a:rPr lang="en-US" altLang="zh-CN" sz="3200" dirty="0" smtClean="0"/>
              <a:t>it must contain a candidate window</a:t>
            </a:r>
            <a:endParaRPr lang="zh-CN" altLang="en-US" sz="3200" dirty="0"/>
          </a:p>
        </p:txBody>
      </p:sp>
      <p:pic>
        <p:nvPicPr>
          <p:cNvPr id="22530" name="Picture 2"/>
          <p:cNvPicPr>
            <a:picLocks noChangeAspect="1" noChangeArrowheads="1"/>
          </p:cNvPicPr>
          <p:nvPr/>
        </p:nvPicPr>
        <p:blipFill>
          <a:blip r:embed="rId3" cstate="print"/>
          <a:srcRect/>
          <a:stretch>
            <a:fillRect/>
          </a:stretch>
        </p:blipFill>
        <p:spPr bwMode="auto">
          <a:xfrm>
            <a:off x="642910" y="2152645"/>
            <a:ext cx="6810375" cy="561975"/>
          </a:xfrm>
          <a:prstGeom prst="rect">
            <a:avLst/>
          </a:prstGeom>
          <a:noFill/>
          <a:ln w="9525">
            <a:noFill/>
            <a:miter lim="800000"/>
            <a:headEnd/>
            <a:tailEnd/>
          </a:ln>
        </p:spPr>
      </p:pic>
      <p:pic>
        <p:nvPicPr>
          <p:cNvPr id="18" name="Picture 3"/>
          <p:cNvPicPr>
            <a:picLocks noChangeAspect="1" noChangeArrowheads="1"/>
          </p:cNvPicPr>
          <p:nvPr/>
        </p:nvPicPr>
        <p:blipFill>
          <a:blip r:embed="rId4" cstate="print"/>
          <a:srcRect/>
          <a:stretch>
            <a:fillRect/>
          </a:stretch>
        </p:blipFill>
        <p:spPr bwMode="auto">
          <a:xfrm>
            <a:off x="5253038" y="1857375"/>
            <a:ext cx="3748087" cy="407988"/>
          </a:xfrm>
          <a:prstGeom prst="rect">
            <a:avLst/>
          </a:prstGeom>
          <a:noFill/>
          <a:ln w="9525">
            <a:miter lim="800000"/>
            <a:headEnd/>
            <a:tailEnd/>
          </a:ln>
          <a:effectLst/>
        </p:spPr>
      </p:pic>
      <p:pic>
        <p:nvPicPr>
          <p:cNvPr id="22532" name="Picture 4"/>
          <p:cNvPicPr>
            <a:picLocks noChangeAspect="1" noChangeArrowheads="1"/>
          </p:cNvPicPr>
          <p:nvPr/>
        </p:nvPicPr>
        <p:blipFill>
          <a:blip r:embed="rId5" cstate="print"/>
          <a:srcRect/>
          <a:stretch>
            <a:fillRect/>
          </a:stretch>
        </p:blipFill>
        <p:spPr bwMode="auto">
          <a:xfrm>
            <a:off x="714396" y="3071817"/>
            <a:ext cx="6858000" cy="1000125"/>
          </a:xfrm>
          <a:prstGeom prst="rect">
            <a:avLst/>
          </a:prstGeom>
          <a:noFill/>
          <a:ln w="9525">
            <a:noFill/>
            <a:miter lim="800000"/>
            <a:headEnd/>
            <a:tailEnd/>
          </a:ln>
        </p:spPr>
      </p:pic>
      <p:pic>
        <p:nvPicPr>
          <p:cNvPr id="22534" name="Picture 6"/>
          <p:cNvPicPr>
            <a:picLocks noChangeAspect="1" noChangeArrowheads="1"/>
          </p:cNvPicPr>
          <p:nvPr/>
        </p:nvPicPr>
        <p:blipFill>
          <a:blip r:embed="rId6" cstate="print"/>
          <a:srcRect/>
          <a:stretch>
            <a:fillRect/>
          </a:stretch>
        </p:blipFill>
        <p:spPr bwMode="auto">
          <a:xfrm>
            <a:off x="785786" y="5072074"/>
            <a:ext cx="6858000" cy="962025"/>
          </a:xfrm>
          <a:prstGeom prst="rect">
            <a:avLst/>
          </a:prstGeom>
          <a:noFill/>
          <a:ln w="9525">
            <a:noFill/>
            <a:miter lim="800000"/>
            <a:headEnd/>
            <a:tailEnd/>
          </a:ln>
        </p:spPr>
      </p:pic>
      <p:sp>
        <p:nvSpPr>
          <p:cNvPr id="16" name="矩形 15"/>
          <p:cNvSpPr/>
          <p:nvPr/>
        </p:nvSpPr>
        <p:spPr>
          <a:xfrm>
            <a:off x="285720" y="2714620"/>
            <a:ext cx="8715404" cy="400110"/>
          </a:xfrm>
          <a:prstGeom prst="rect">
            <a:avLst/>
          </a:prstGeom>
        </p:spPr>
        <p:txBody>
          <a:bodyPr wrap="square">
            <a:spAutoFit/>
          </a:bodyPr>
          <a:lstStyle/>
          <a:p>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valid window, if </a:t>
            </a:r>
            <a:r>
              <a:rPr lang="en-US" altLang="zh-CN" sz="2000" i="1" dirty="0" err="1" smtClean="0"/>
              <a:t>Tl</a:t>
            </a:r>
            <a:r>
              <a:rPr lang="en-US" altLang="zh-CN" sz="2000" i="1" dirty="0" smtClean="0"/>
              <a:t> ≤ |</a:t>
            </a:r>
            <a:r>
              <a:rPr lang="en-US" altLang="zh-CN" sz="2000" i="1" dirty="0" err="1" smtClean="0"/>
              <a:t>Pe</a:t>
            </a:r>
            <a:r>
              <a:rPr lang="en-US" altLang="zh-CN" sz="2000" i="1" dirty="0" smtClean="0"/>
              <a:t>[</a:t>
            </a:r>
            <a:r>
              <a:rPr lang="en-US" altLang="zh-CN" sz="2000" i="1" dirty="0" err="1" smtClean="0"/>
              <a:t>i</a:t>
            </a:r>
            <a:r>
              <a:rPr lang="en-US" altLang="zh-CN" sz="2000" i="1" dirty="0" smtClean="0"/>
              <a:t> · · · j]| ≤ e.</a:t>
            </a:r>
          </a:p>
        </p:txBody>
      </p:sp>
      <p:sp>
        <p:nvSpPr>
          <p:cNvPr id="17" name="矩形 16"/>
          <p:cNvSpPr/>
          <p:nvPr/>
        </p:nvSpPr>
        <p:spPr>
          <a:xfrm>
            <a:off x="214282" y="4286256"/>
            <a:ext cx="8715404" cy="707886"/>
          </a:xfrm>
          <a:prstGeom prst="rect">
            <a:avLst/>
          </a:prstGeom>
        </p:spPr>
        <p:txBody>
          <a:bodyPr wrap="square">
            <a:spAutoFit/>
          </a:bodyPr>
          <a:lstStyle/>
          <a:p>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candidate window, if </a:t>
            </a:r>
            <a:r>
              <a:rPr lang="en-US" altLang="zh-CN" sz="2000" i="1" dirty="0" err="1" smtClean="0"/>
              <a:t>Pe</a:t>
            </a:r>
            <a:r>
              <a:rPr lang="en-US" altLang="zh-CN" sz="2000" i="1" dirty="0" smtClean="0"/>
              <a:t>[</a:t>
            </a:r>
            <a:r>
              <a:rPr lang="en-US" altLang="zh-CN" sz="2000" i="1" dirty="0" err="1" smtClean="0"/>
              <a:t>i</a:t>
            </a:r>
            <a:r>
              <a:rPr lang="en-US" altLang="zh-CN" sz="2000" i="1" dirty="0" smtClean="0"/>
              <a:t> · · · j] is a valid window and ⊥e ≤ |D[pi · · · </a:t>
            </a:r>
            <a:r>
              <a:rPr lang="en-US" altLang="zh-CN" sz="2000" i="1" dirty="0" err="1" smtClean="0"/>
              <a:t>pj</a:t>
            </a:r>
            <a:r>
              <a:rPr lang="en-US" altLang="zh-CN" sz="2000" i="1" dirty="0" smtClean="0"/>
              <a:t> ]| ≤ e.</a:t>
            </a:r>
          </a:p>
        </p:txBody>
      </p:sp>
      <p:sp>
        <p:nvSpPr>
          <p:cNvPr id="15" name="TextBox 14"/>
          <p:cNvSpPr txBox="1"/>
          <p:nvPr/>
        </p:nvSpPr>
        <p:spPr>
          <a:xfrm>
            <a:off x="500034" y="4071942"/>
            <a:ext cx="8001024" cy="1077218"/>
          </a:xfrm>
          <a:prstGeom prst="rect">
            <a:avLst/>
          </a:prstGeom>
          <a:noFill/>
        </p:spPr>
        <p:txBody>
          <a:bodyPr wrap="square" rtlCol="0">
            <a:spAutoFit/>
          </a:bodyPr>
          <a:lstStyle/>
          <a:p>
            <a:r>
              <a:rPr lang="en-US" altLang="zh-CN" sz="3200" dirty="0" smtClean="0"/>
              <a:t>Next, we devise a efficient way to find candidate windows</a:t>
            </a:r>
            <a:endParaRPr lang="zh-CN" altLang="en-US" sz="3200" dirty="0"/>
          </a:p>
        </p:txBody>
      </p:sp>
      <p:sp>
        <p:nvSpPr>
          <p:cNvPr id="19" name="灯片编号占位符 18"/>
          <p:cNvSpPr>
            <a:spLocks noGrp="1"/>
          </p:cNvSpPr>
          <p:nvPr>
            <p:ph type="sldNum" sz="quarter" idx="12"/>
          </p:nvPr>
        </p:nvSpPr>
        <p:spPr/>
        <p:txBody>
          <a:bodyPr/>
          <a:lstStyle/>
          <a:p>
            <a:fld id="{0C913308-F349-4B6D-A68A-DD1791B4A57B}" type="slidenum">
              <a:rPr lang="zh-CN" altLang="en-US" smtClean="0"/>
              <a:pPr/>
              <a:t>28</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5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5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6" fill="hold" nodeType="clickEffect">
                                  <p:stCondLst>
                                    <p:cond delay="0"/>
                                  </p:stCondLst>
                                  <p:childTnLst>
                                    <p:animEffect transition="out" filter="barn(in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253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253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253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P spid="16" grpId="1"/>
      <p:bldP spid="17" grpId="0"/>
      <p:bldP spid="17" grpId="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smtClean="0"/>
              <a:t>Finding Candidate Windows Efficiently</a:t>
            </a:r>
            <a:endParaRPr lang="zh-CN" altLang="en-US" sz="4000" dirty="0"/>
          </a:p>
        </p:txBody>
      </p:sp>
      <p:sp>
        <p:nvSpPr>
          <p:cNvPr id="9" name="日期占位符 8"/>
          <p:cNvSpPr>
            <a:spLocks noGrp="1"/>
          </p:cNvSpPr>
          <p:nvPr>
            <p:ph type="dt" sz="half" idx="10"/>
          </p:nvPr>
        </p:nvSpPr>
        <p:spPr/>
        <p:txBody>
          <a:bodyPr/>
          <a:lstStyle/>
          <a:p>
            <a:fld id="{FDECB38A-7283-49AD-95FD-24AEEB447C34}"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13" name="内容占位符 12"/>
          <p:cNvSpPr>
            <a:spLocks noGrp="1"/>
          </p:cNvSpPr>
          <p:nvPr>
            <p:ph idx="1"/>
          </p:nvPr>
        </p:nvSpPr>
        <p:spPr>
          <a:xfrm>
            <a:off x="428596" y="1428736"/>
            <a:ext cx="8229600" cy="4389120"/>
          </a:xfrm>
        </p:spPr>
        <p:txBody>
          <a:bodyPr>
            <a:normAutofit/>
          </a:bodyPr>
          <a:lstStyle/>
          <a:p>
            <a:pPr>
              <a:buNone/>
            </a:pPr>
            <a:r>
              <a:rPr lang="en-US" altLang="zh-CN" sz="3200" b="1" i="1" dirty="0" smtClean="0"/>
              <a:t>Shift</a:t>
            </a:r>
            <a:r>
              <a:rPr lang="en-US" altLang="zh-CN" sz="3200" b="1" i="1" dirty="0" smtClean="0"/>
              <a:t>: </a:t>
            </a:r>
          </a:p>
          <a:p>
            <a:r>
              <a:rPr lang="en-US" altLang="zh-CN" i="1" dirty="0" smtClean="0"/>
              <a:t>If current valid window is not a candidate window, we shift to a new valid window </a:t>
            </a:r>
            <a:r>
              <a:rPr lang="en-US" altLang="zh-CN" i="1" dirty="0" err="1" smtClean="0"/>
              <a:t>Pe</a:t>
            </a:r>
            <a:r>
              <a:rPr lang="en-US" altLang="zh-CN" i="1" dirty="0" smtClean="0"/>
              <a:t>[(i+1)· · · (j+1)].</a:t>
            </a:r>
          </a:p>
        </p:txBody>
      </p:sp>
      <p:pic>
        <p:nvPicPr>
          <p:cNvPr id="7170" name="Picture 2"/>
          <p:cNvPicPr>
            <a:picLocks noChangeAspect="1" noChangeArrowheads="1"/>
          </p:cNvPicPr>
          <p:nvPr/>
        </p:nvPicPr>
        <p:blipFill>
          <a:blip r:embed="rId3" cstate="print"/>
          <a:srcRect/>
          <a:stretch>
            <a:fillRect/>
          </a:stretch>
        </p:blipFill>
        <p:spPr bwMode="auto">
          <a:xfrm>
            <a:off x="500034" y="2857496"/>
            <a:ext cx="8286808" cy="1986271"/>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60251" y="4872216"/>
            <a:ext cx="8398029" cy="1842932"/>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29</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a:spLocks noGrp="1"/>
          </p:cNvSpPr>
          <p:nvPr>
            <p:ph idx="1"/>
          </p:nvPr>
        </p:nvSpPr>
        <p:spPr>
          <a:xfrm>
            <a:off x="251520" y="1200120"/>
            <a:ext cx="8229600" cy="4389120"/>
          </a:xfrm>
        </p:spPr>
        <p:txBody>
          <a:bodyPr>
            <a:normAutofit/>
          </a:bodyPr>
          <a:lstStyle/>
          <a:p>
            <a:r>
              <a:rPr lang="en-US" altLang="zh-CN" sz="2800" dirty="0" smtClean="0"/>
              <a:t>Dictionary-based NER</a:t>
            </a:r>
          </a:p>
          <a:p>
            <a:endParaRPr lang="en-US" altLang="zh-CN" dirty="0" smtClean="0"/>
          </a:p>
        </p:txBody>
      </p:sp>
      <p:sp>
        <p:nvSpPr>
          <p:cNvPr id="15" name="标题 1"/>
          <p:cNvSpPr>
            <a:spLocks noGrp="1"/>
          </p:cNvSpPr>
          <p:nvPr>
            <p:ph type="title"/>
          </p:nvPr>
        </p:nvSpPr>
        <p:spPr>
          <a:xfrm>
            <a:off x="457200" y="-99392"/>
            <a:ext cx="8229600" cy="1143000"/>
          </a:xfrm>
        </p:spPr>
        <p:txBody>
          <a:bodyPr>
            <a:normAutofit/>
          </a:bodyPr>
          <a:lstStyle/>
          <a:p>
            <a:r>
              <a:rPr lang="en-US" altLang="zh-CN" dirty="0" smtClean="0"/>
              <a:t>Named Entity Recognition</a:t>
            </a:r>
            <a:endParaRPr lang="zh-CN" altLang="en-US" dirty="0"/>
          </a:p>
        </p:txBody>
      </p:sp>
      <p:sp>
        <p:nvSpPr>
          <p:cNvPr id="18" name="日期占位符 17"/>
          <p:cNvSpPr>
            <a:spLocks noGrp="1"/>
          </p:cNvSpPr>
          <p:nvPr>
            <p:ph type="dt" sz="half" idx="10"/>
          </p:nvPr>
        </p:nvSpPr>
        <p:spPr/>
        <p:txBody>
          <a:bodyPr/>
          <a:lstStyle/>
          <a:p>
            <a:fld id="{97E8525A-B205-42D1-BF61-133B31A77B81}" type="datetime1">
              <a:rPr lang="zh-CN" altLang="en-US" smtClean="0"/>
              <a:t>2011/6/5</a:t>
            </a:fld>
            <a:endParaRPr lang="zh-CN" altLang="en-US" dirty="0"/>
          </a:p>
        </p:txBody>
      </p:sp>
      <p:sp>
        <p:nvSpPr>
          <p:cNvPr id="25" name="页脚占位符 24"/>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24" name="Text Box 4"/>
          <p:cNvSpPr txBox="1">
            <a:spLocks noChangeArrowheads="1"/>
          </p:cNvSpPr>
          <p:nvPr/>
        </p:nvSpPr>
        <p:spPr bwMode="auto">
          <a:xfrm>
            <a:off x="838200" y="2473861"/>
            <a:ext cx="2057400" cy="3785652"/>
          </a:xfrm>
          <a:prstGeom prst="rect">
            <a:avLst/>
          </a:prstGeom>
          <a:solidFill>
            <a:schemeClr val="bg1"/>
          </a:solidFill>
          <a:ln w="9525" algn="ctr">
            <a:noFill/>
            <a:miter lim="800000"/>
            <a:headEnd/>
            <a:tailEnd/>
          </a:ln>
        </p:spPr>
        <p:txBody>
          <a:bodyPr anchor="b">
            <a:spAutoFit/>
          </a:bodyPr>
          <a:lstStyle/>
          <a:p>
            <a:pPr>
              <a:spcBef>
                <a:spcPct val="50000"/>
              </a:spcBef>
            </a:pPr>
            <a:r>
              <a:rPr lang="en-US" altLang="zh-CN" sz="1600" dirty="0" smtClean="0">
                <a:solidFill>
                  <a:srgbClr val="000066"/>
                </a:solidFill>
                <a:latin typeface="Verdana" pitchFamily="34" charset="0"/>
                <a:ea typeface="Verdana" pitchFamily="34" charset="0"/>
                <a:cs typeface="Verdana" pitchFamily="34" charset="0"/>
              </a:rPr>
              <a:t>Isaac </a:t>
            </a:r>
            <a:r>
              <a:rPr lang="en-US" altLang="zh-CN" sz="1600" dirty="0">
                <a:solidFill>
                  <a:srgbClr val="000066"/>
                </a:solidFill>
                <a:latin typeface="Verdana" pitchFamily="34" charset="0"/>
                <a:ea typeface="Verdana" pitchFamily="34" charset="0"/>
                <a:cs typeface="Verdana" pitchFamily="34" charset="0"/>
              </a:rPr>
              <a:t>Newton Sigmund Freud English     Austrian    physicist mathematician astronomer philosopher alchemist theologian psychiatrist economist historian sociologist           ...</a:t>
            </a:r>
          </a:p>
        </p:txBody>
      </p:sp>
      <p:sp>
        <p:nvSpPr>
          <p:cNvPr id="26" name="Text Box 5"/>
          <p:cNvSpPr txBox="1">
            <a:spLocks noChangeArrowheads="1"/>
          </p:cNvSpPr>
          <p:nvPr/>
        </p:nvSpPr>
        <p:spPr bwMode="auto">
          <a:xfrm>
            <a:off x="3290916" y="2060848"/>
            <a:ext cx="5181600" cy="4078039"/>
          </a:xfrm>
          <a:prstGeom prst="rect">
            <a:avLst/>
          </a:prstGeom>
          <a:noFill/>
          <a:ln w="9525" algn="ctr">
            <a:noFill/>
            <a:miter lim="800000"/>
            <a:headEnd/>
            <a:tailEnd/>
          </a:ln>
        </p:spPr>
        <p:txBody>
          <a:bodyPr wrap="square" anchor="b">
            <a:spAutoFit/>
          </a:bodyPr>
          <a:lstStyle/>
          <a:p>
            <a:pPr>
              <a:spcBef>
                <a:spcPct val="50000"/>
              </a:spcBef>
            </a:pPr>
            <a:endParaRPr lang="en-US" altLang="zh-CN" sz="1400" i="1" dirty="0">
              <a:solidFill>
                <a:srgbClr val="CC0000"/>
              </a:solidFill>
              <a:latin typeface="Verdana" pitchFamily="34" charset="0"/>
              <a:ea typeface="Verdana" pitchFamily="34" charset="0"/>
              <a:cs typeface="Verdana" pitchFamily="34" charset="0"/>
            </a:endParaRPr>
          </a:p>
          <a:p>
            <a:pPr algn="l">
              <a:spcBef>
                <a:spcPct val="50000"/>
              </a:spcBef>
            </a:pPr>
            <a:r>
              <a:rPr lang="en-US" altLang="zh-CN" sz="1400" dirty="0">
                <a:latin typeface="Verdana" pitchFamily="34" charset="0"/>
                <a:ea typeface="Verdana" pitchFamily="34" charset="0"/>
                <a:cs typeface="Verdana" pitchFamily="34" charset="0"/>
              </a:rPr>
              <a:t>1 Sir Isaac Newton was an English physicist, mathematician, astronomer, natural philosopher, alchemist, and theologian and one of the most influential men in human history. His </a:t>
            </a:r>
            <a:r>
              <a:rPr lang="en-US" altLang="zh-CN" sz="1400" dirty="0" err="1">
                <a:latin typeface="Verdana" pitchFamily="34" charset="0"/>
                <a:ea typeface="Verdana" pitchFamily="34" charset="0"/>
                <a:cs typeface="Verdana" pitchFamily="34" charset="0"/>
              </a:rPr>
              <a:t>Philosophiæ</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Naturalis</a:t>
            </a:r>
            <a:r>
              <a:rPr lang="en-US" altLang="zh-CN" sz="1400" dirty="0">
                <a:latin typeface="Verdana" pitchFamily="34" charset="0"/>
                <a:ea typeface="Verdana" pitchFamily="34" charset="0"/>
                <a:cs typeface="Verdana" pitchFamily="34" charset="0"/>
              </a:rPr>
              <a:t> Principia </a:t>
            </a:r>
            <a:r>
              <a:rPr lang="en-US" altLang="zh-CN" sz="1400" dirty="0" err="1">
                <a:latin typeface="Verdana" pitchFamily="34" charset="0"/>
                <a:ea typeface="Verdana" pitchFamily="34" charset="0"/>
                <a:cs typeface="Verdana" pitchFamily="34" charset="0"/>
              </a:rPr>
              <a:t>Mathematica</a:t>
            </a:r>
            <a:r>
              <a:rPr lang="en-US" altLang="zh-CN" sz="1400" dirty="0">
                <a:latin typeface="Verdana" pitchFamily="34" charset="0"/>
                <a:ea typeface="Verdana" pitchFamily="34" charset="0"/>
                <a:cs typeface="Verdana" pitchFamily="34" charset="0"/>
              </a:rPr>
              <a:t>, published in 1687, is by itself considered to be among the most influential books in the history of science, laying the groundwork for most of classical mechanics.</a:t>
            </a:r>
          </a:p>
          <a:p>
            <a:pPr algn="l">
              <a:spcBef>
                <a:spcPct val="50000"/>
              </a:spcBef>
            </a:pPr>
            <a:endParaRPr lang="en-US" altLang="zh-CN" sz="1400" dirty="0">
              <a:latin typeface="Verdana" pitchFamily="34" charset="0"/>
              <a:ea typeface="Verdana" pitchFamily="34" charset="0"/>
              <a:cs typeface="Verdana" pitchFamily="34" charset="0"/>
            </a:endParaRPr>
          </a:p>
          <a:p>
            <a:pPr algn="l">
              <a:spcBef>
                <a:spcPct val="50000"/>
              </a:spcBef>
            </a:pPr>
            <a:r>
              <a:rPr lang="en-US" altLang="zh-CN" sz="1400" dirty="0">
                <a:latin typeface="Verdana" pitchFamily="34" charset="0"/>
                <a:ea typeface="Verdana" pitchFamily="34" charset="0"/>
                <a:cs typeface="Verdana" pitchFamily="34" charset="0"/>
              </a:rPr>
              <a:t>2 Sigmund Freud was an Austrian psychiatrist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psychoanalyst.</a:t>
            </a:r>
          </a:p>
        </p:txBody>
      </p:sp>
      <p:sp>
        <p:nvSpPr>
          <p:cNvPr id="27" name="Line 6"/>
          <p:cNvSpPr>
            <a:spLocks noChangeShapeType="1"/>
          </p:cNvSpPr>
          <p:nvPr/>
        </p:nvSpPr>
        <p:spPr bwMode="auto">
          <a:xfrm>
            <a:off x="6477000" y="2657482"/>
            <a:ext cx="914400" cy="0"/>
          </a:xfrm>
          <a:prstGeom prst="line">
            <a:avLst/>
          </a:prstGeom>
          <a:noFill/>
          <a:ln w="19050">
            <a:solidFill>
              <a:srgbClr val="FF0000"/>
            </a:solidFill>
            <a:round/>
            <a:headEnd/>
            <a:tailEnd/>
          </a:ln>
        </p:spPr>
        <p:txBody>
          <a:bodyPr anchor="b"/>
          <a:lstStyle/>
          <a:p>
            <a:endParaRPr lang="zh-CN" altLang="en-US"/>
          </a:p>
        </p:txBody>
      </p:sp>
      <p:sp>
        <p:nvSpPr>
          <p:cNvPr id="28" name="Line 9"/>
          <p:cNvSpPr>
            <a:spLocks noChangeShapeType="1"/>
          </p:cNvSpPr>
          <p:nvPr/>
        </p:nvSpPr>
        <p:spPr bwMode="auto">
          <a:xfrm>
            <a:off x="3352800" y="2886082"/>
            <a:ext cx="1295400" cy="0"/>
          </a:xfrm>
          <a:prstGeom prst="line">
            <a:avLst/>
          </a:prstGeom>
          <a:noFill/>
          <a:ln w="19050">
            <a:solidFill>
              <a:srgbClr val="FF0000"/>
            </a:solidFill>
            <a:round/>
            <a:headEnd/>
            <a:tailEnd/>
          </a:ln>
        </p:spPr>
        <p:txBody>
          <a:bodyPr anchor="b"/>
          <a:lstStyle/>
          <a:p>
            <a:endParaRPr lang="zh-CN" altLang="en-US"/>
          </a:p>
        </p:txBody>
      </p:sp>
      <p:sp>
        <p:nvSpPr>
          <p:cNvPr id="30" name="Line 10"/>
          <p:cNvSpPr>
            <a:spLocks noChangeShapeType="1"/>
          </p:cNvSpPr>
          <p:nvPr/>
        </p:nvSpPr>
        <p:spPr bwMode="auto">
          <a:xfrm>
            <a:off x="4800600" y="2886082"/>
            <a:ext cx="1066800" cy="0"/>
          </a:xfrm>
          <a:prstGeom prst="line">
            <a:avLst/>
          </a:prstGeom>
          <a:noFill/>
          <a:ln w="19050">
            <a:solidFill>
              <a:srgbClr val="FF0000"/>
            </a:solidFill>
            <a:round/>
            <a:headEnd/>
            <a:tailEnd/>
          </a:ln>
        </p:spPr>
        <p:txBody>
          <a:bodyPr anchor="b"/>
          <a:lstStyle/>
          <a:p>
            <a:endParaRPr lang="zh-CN" altLang="en-US"/>
          </a:p>
        </p:txBody>
      </p:sp>
      <p:sp>
        <p:nvSpPr>
          <p:cNvPr id="31" name="Line 11"/>
          <p:cNvSpPr>
            <a:spLocks noChangeShapeType="1"/>
          </p:cNvSpPr>
          <p:nvPr/>
        </p:nvSpPr>
        <p:spPr bwMode="auto">
          <a:xfrm>
            <a:off x="6705600" y="2886082"/>
            <a:ext cx="1066800" cy="0"/>
          </a:xfrm>
          <a:prstGeom prst="line">
            <a:avLst/>
          </a:prstGeom>
          <a:noFill/>
          <a:ln w="19050">
            <a:solidFill>
              <a:srgbClr val="FF0000"/>
            </a:solidFill>
            <a:round/>
            <a:headEnd/>
            <a:tailEnd/>
          </a:ln>
        </p:spPr>
        <p:txBody>
          <a:bodyPr anchor="b"/>
          <a:lstStyle/>
          <a:p>
            <a:endParaRPr lang="zh-CN" altLang="en-US"/>
          </a:p>
        </p:txBody>
      </p:sp>
      <p:sp>
        <p:nvSpPr>
          <p:cNvPr id="32" name="Line 12"/>
          <p:cNvSpPr>
            <a:spLocks noChangeShapeType="1"/>
          </p:cNvSpPr>
          <p:nvPr/>
        </p:nvSpPr>
        <p:spPr bwMode="auto">
          <a:xfrm>
            <a:off x="3352800" y="3114682"/>
            <a:ext cx="838200" cy="0"/>
          </a:xfrm>
          <a:prstGeom prst="line">
            <a:avLst/>
          </a:prstGeom>
          <a:noFill/>
          <a:ln w="19050">
            <a:solidFill>
              <a:srgbClr val="FF0000"/>
            </a:solidFill>
            <a:round/>
            <a:headEnd/>
            <a:tailEnd/>
          </a:ln>
        </p:spPr>
        <p:txBody>
          <a:bodyPr anchor="b"/>
          <a:lstStyle/>
          <a:p>
            <a:endParaRPr lang="zh-CN" altLang="en-US"/>
          </a:p>
        </p:txBody>
      </p:sp>
      <p:sp>
        <p:nvSpPr>
          <p:cNvPr id="33" name="Line 13"/>
          <p:cNvSpPr>
            <a:spLocks noChangeShapeType="1"/>
          </p:cNvSpPr>
          <p:nvPr/>
        </p:nvSpPr>
        <p:spPr bwMode="auto">
          <a:xfrm>
            <a:off x="4724400" y="3114682"/>
            <a:ext cx="990600" cy="0"/>
          </a:xfrm>
          <a:prstGeom prst="line">
            <a:avLst/>
          </a:prstGeom>
          <a:noFill/>
          <a:ln w="19050">
            <a:solidFill>
              <a:srgbClr val="FF0000"/>
            </a:solidFill>
            <a:round/>
            <a:headEnd/>
            <a:tailEnd/>
          </a:ln>
        </p:spPr>
        <p:txBody>
          <a:bodyPr anchor="b"/>
          <a:lstStyle/>
          <a:p>
            <a:endParaRPr lang="zh-CN" altLang="en-US"/>
          </a:p>
        </p:txBody>
      </p:sp>
      <p:sp>
        <p:nvSpPr>
          <p:cNvPr id="34" name="Line 14"/>
          <p:cNvSpPr>
            <a:spLocks noChangeShapeType="1"/>
          </p:cNvSpPr>
          <p:nvPr/>
        </p:nvSpPr>
        <p:spPr bwMode="auto">
          <a:xfrm>
            <a:off x="6477000" y="4791082"/>
            <a:ext cx="1066800" cy="0"/>
          </a:xfrm>
          <a:prstGeom prst="line">
            <a:avLst/>
          </a:prstGeom>
          <a:noFill/>
          <a:ln w="19050">
            <a:solidFill>
              <a:srgbClr val="FF0000"/>
            </a:solidFill>
            <a:round/>
            <a:headEnd/>
            <a:tailEnd/>
          </a:ln>
        </p:spPr>
        <p:txBody>
          <a:bodyPr anchor="b"/>
          <a:lstStyle/>
          <a:p>
            <a:endParaRPr lang="zh-CN" altLang="en-US"/>
          </a:p>
        </p:txBody>
      </p:sp>
      <p:sp>
        <p:nvSpPr>
          <p:cNvPr id="35" name="Line 9"/>
          <p:cNvSpPr>
            <a:spLocks noChangeShapeType="1"/>
          </p:cNvSpPr>
          <p:nvPr/>
        </p:nvSpPr>
        <p:spPr bwMode="auto">
          <a:xfrm>
            <a:off x="3810000" y="2657482"/>
            <a:ext cx="1295400" cy="0"/>
          </a:xfrm>
          <a:prstGeom prst="line">
            <a:avLst/>
          </a:prstGeom>
          <a:noFill/>
          <a:ln w="19050">
            <a:solidFill>
              <a:srgbClr val="FF0000"/>
            </a:solidFill>
            <a:round/>
            <a:headEnd/>
            <a:tailEnd/>
          </a:ln>
        </p:spPr>
        <p:txBody>
          <a:bodyPr anchor="b"/>
          <a:lstStyle/>
          <a:p>
            <a:endParaRPr lang="zh-CN" altLang="en-US"/>
          </a:p>
        </p:txBody>
      </p:sp>
      <p:sp>
        <p:nvSpPr>
          <p:cNvPr id="36" name="Line 6"/>
          <p:cNvSpPr>
            <a:spLocks noChangeShapeType="1"/>
          </p:cNvSpPr>
          <p:nvPr/>
        </p:nvSpPr>
        <p:spPr bwMode="auto">
          <a:xfrm>
            <a:off x="5867400" y="2657482"/>
            <a:ext cx="533400" cy="0"/>
          </a:xfrm>
          <a:prstGeom prst="line">
            <a:avLst/>
          </a:prstGeom>
          <a:noFill/>
          <a:ln w="19050">
            <a:solidFill>
              <a:srgbClr val="FF0000"/>
            </a:solidFill>
            <a:round/>
            <a:headEnd/>
            <a:tailEnd/>
          </a:ln>
        </p:spPr>
        <p:txBody>
          <a:bodyPr anchor="b"/>
          <a:lstStyle/>
          <a:p>
            <a:endParaRPr lang="zh-CN" altLang="en-US"/>
          </a:p>
        </p:txBody>
      </p:sp>
      <p:sp>
        <p:nvSpPr>
          <p:cNvPr id="37" name="Line 14"/>
          <p:cNvSpPr>
            <a:spLocks noChangeShapeType="1"/>
          </p:cNvSpPr>
          <p:nvPr/>
        </p:nvSpPr>
        <p:spPr bwMode="auto">
          <a:xfrm>
            <a:off x="3581400" y="4791082"/>
            <a:ext cx="1295400" cy="0"/>
          </a:xfrm>
          <a:prstGeom prst="line">
            <a:avLst/>
          </a:prstGeom>
          <a:noFill/>
          <a:ln w="19050">
            <a:solidFill>
              <a:srgbClr val="FF0000"/>
            </a:solidFill>
            <a:round/>
            <a:headEnd/>
            <a:tailEnd/>
          </a:ln>
        </p:spPr>
        <p:txBody>
          <a:bodyPr anchor="b"/>
          <a:lstStyle/>
          <a:p>
            <a:endParaRPr lang="zh-CN" altLang="en-US"/>
          </a:p>
        </p:txBody>
      </p:sp>
      <p:sp>
        <p:nvSpPr>
          <p:cNvPr id="38" name="Line 14"/>
          <p:cNvSpPr>
            <a:spLocks noChangeShapeType="1"/>
          </p:cNvSpPr>
          <p:nvPr/>
        </p:nvSpPr>
        <p:spPr bwMode="auto">
          <a:xfrm>
            <a:off x="5638800" y="4791082"/>
            <a:ext cx="685800" cy="0"/>
          </a:xfrm>
          <a:prstGeom prst="line">
            <a:avLst/>
          </a:prstGeom>
          <a:noFill/>
          <a:ln w="19050">
            <a:solidFill>
              <a:srgbClr val="FF0000"/>
            </a:solidFill>
            <a:round/>
            <a:headEnd/>
            <a:tailEnd/>
          </a:ln>
        </p:spPr>
        <p:txBody>
          <a:bodyPr anchor="b"/>
          <a:lstStyle/>
          <a:p>
            <a:endParaRPr lang="zh-CN" altLang="en-US"/>
          </a:p>
        </p:txBody>
      </p:sp>
      <p:sp>
        <p:nvSpPr>
          <p:cNvPr id="39" name="Line 14"/>
          <p:cNvSpPr>
            <a:spLocks noChangeShapeType="1"/>
          </p:cNvSpPr>
          <p:nvPr/>
        </p:nvSpPr>
        <p:spPr bwMode="auto">
          <a:xfrm>
            <a:off x="4648200" y="6086482"/>
            <a:ext cx="1295400" cy="0"/>
          </a:xfrm>
          <a:prstGeom prst="line">
            <a:avLst/>
          </a:prstGeom>
          <a:noFill/>
          <a:ln w="19050">
            <a:solidFill>
              <a:srgbClr val="FF0000"/>
            </a:solidFill>
            <a:round/>
            <a:headEnd/>
            <a:tailEnd/>
          </a:ln>
        </p:spPr>
        <p:txBody>
          <a:bodyPr anchor="b"/>
          <a:lstStyle/>
          <a:p>
            <a:endParaRPr lang="zh-CN" altLang="en-US"/>
          </a:p>
        </p:txBody>
      </p:sp>
      <p:sp>
        <p:nvSpPr>
          <p:cNvPr id="21" name="矩形 20"/>
          <p:cNvSpPr/>
          <p:nvPr/>
        </p:nvSpPr>
        <p:spPr>
          <a:xfrm>
            <a:off x="323528" y="1879074"/>
            <a:ext cx="3219151" cy="400110"/>
          </a:xfrm>
          <a:prstGeom prst="rect">
            <a:avLst/>
          </a:prstGeom>
        </p:spPr>
        <p:txBody>
          <a:bodyPr wrap="none">
            <a:spAutoFit/>
          </a:bodyPr>
          <a:lstStyle/>
          <a:p>
            <a:pPr>
              <a:spcBef>
                <a:spcPct val="50000"/>
              </a:spcBef>
            </a:pPr>
            <a:r>
              <a:rPr lang="en-US" altLang="zh-CN" sz="2000" b="1" i="1" dirty="0" smtClean="0">
                <a:solidFill>
                  <a:srgbClr val="CC0000"/>
                </a:solidFill>
                <a:latin typeface="Verdana" pitchFamily="34" charset="0"/>
                <a:ea typeface="Verdana" pitchFamily="34" charset="0"/>
                <a:cs typeface="Verdana" pitchFamily="34" charset="0"/>
              </a:rPr>
              <a:t>Dictionary of Entities</a:t>
            </a:r>
            <a:endParaRPr lang="en-US" altLang="zh-CN" sz="2000" b="1" i="1" dirty="0">
              <a:solidFill>
                <a:srgbClr val="CC0000"/>
              </a:solidFill>
              <a:latin typeface="Verdana" pitchFamily="34" charset="0"/>
              <a:ea typeface="Verdana" pitchFamily="34" charset="0"/>
              <a:cs typeface="Verdana" pitchFamily="34" charset="0"/>
            </a:endParaRPr>
          </a:p>
        </p:txBody>
      </p:sp>
      <p:sp>
        <p:nvSpPr>
          <p:cNvPr id="22" name="矩形 21"/>
          <p:cNvSpPr/>
          <p:nvPr/>
        </p:nvSpPr>
        <p:spPr>
          <a:xfrm>
            <a:off x="4572000" y="1878512"/>
            <a:ext cx="1800493" cy="400110"/>
          </a:xfrm>
          <a:prstGeom prst="rect">
            <a:avLst/>
          </a:prstGeom>
        </p:spPr>
        <p:txBody>
          <a:bodyPr wrap="none">
            <a:spAutoFit/>
          </a:bodyPr>
          <a:lstStyle/>
          <a:p>
            <a:r>
              <a:rPr lang="en-US" altLang="zh-CN" sz="2000" b="1" i="1" dirty="0" smtClean="0">
                <a:solidFill>
                  <a:srgbClr val="CC0000"/>
                </a:solidFill>
                <a:latin typeface="Verdana" pitchFamily="34" charset="0"/>
                <a:ea typeface="Verdana" pitchFamily="34" charset="0"/>
                <a:cs typeface="Verdana" pitchFamily="34" charset="0"/>
              </a:rPr>
              <a:t>Documents</a:t>
            </a:r>
            <a:endParaRPr lang="zh-CN" altLang="en-US" sz="2000" b="1" dirty="0"/>
          </a:p>
        </p:txBody>
      </p:sp>
      <p:sp>
        <p:nvSpPr>
          <p:cNvPr id="29" name="灯片编号占位符 28"/>
          <p:cNvSpPr>
            <a:spLocks noGrp="1"/>
          </p:cNvSpPr>
          <p:nvPr>
            <p:ph type="sldNum" sz="quarter" idx="12"/>
          </p:nvPr>
        </p:nvSpPr>
        <p:spPr/>
        <p:txBody>
          <a:bodyPr/>
          <a:lstStyle/>
          <a:p>
            <a:fld id="{0C913308-F349-4B6D-A68A-DD1791B4A57B}" type="slidenum">
              <a:rPr lang="zh-CN" altLang="en-US" smtClean="0"/>
              <a:pPr/>
              <a:t>3</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smtClean="0"/>
              <a:t>Finding Candidate Windows Efficiently</a:t>
            </a:r>
            <a:endParaRPr lang="zh-CN" altLang="en-US" sz="4000" dirty="0"/>
          </a:p>
        </p:txBody>
      </p:sp>
      <p:sp>
        <p:nvSpPr>
          <p:cNvPr id="9" name="日期占位符 8"/>
          <p:cNvSpPr>
            <a:spLocks noGrp="1"/>
          </p:cNvSpPr>
          <p:nvPr>
            <p:ph type="dt" sz="half" idx="10"/>
          </p:nvPr>
        </p:nvSpPr>
        <p:spPr/>
        <p:txBody>
          <a:bodyPr/>
          <a:lstStyle/>
          <a:p>
            <a:fld id="{E64B183C-BEEA-4BFC-B918-5B90E22749C1}"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13" name="内容占位符 12"/>
          <p:cNvSpPr>
            <a:spLocks noGrp="1"/>
          </p:cNvSpPr>
          <p:nvPr>
            <p:ph idx="1"/>
          </p:nvPr>
        </p:nvSpPr>
        <p:spPr>
          <a:xfrm>
            <a:off x="428596" y="1428736"/>
            <a:ext cx="8229600" cy="4389120"/>
          </a:xfrm>
        </p:spPr>
        <p:txBody>
          <a:bodyPr>
            <a:normAutofit/>
          </a:bodyPr>
          <a:lstStyle/>
          <a:p>
            <a:pPr>
              <a:buNone/>
            </a:pPr>
            <a:r>
              <a:rPr lang="en-US" altLang="zh-CN" sz="3200" b="1" i="1" dirty="0" smtClean="0"/>
              <a:t>Span</a:t>
            </a:r>
            <a:r>
              <a:rPr lang="en-US" altLang="zh-CN" sz="3200" b="1" i="1" dirty="0" smtClean="0"/>
              <a:t>:</a:t>
            </a:r>
          </a:p>
          <a:p>
            <a:r>
              <a:rPr lang="en-US" altLang="zh-CN" i="1" dirty="0" smtClean="0"/>
              <a:t>If current valid window </a:t>
            </a:r>
            <a:r>
              <a:rPr lang="en-US" altLang="zh-CN" i="1" dirty="0" err="1" smtClean="0"/>
              <a:t>Pe</a:t>
            </a:r>
            <a:r>
              <a:rPr lang="en-US" altLang="zh-CN" i="1" dirty="0" smtClean="0"/>
              <a:t>[</a:t>
            </a:r>
            <a:r>
              <a:rPr lang="en-US" altLang="zh-CN" i="1" dirty="0" err="1" smtClean="0"/>
              <a:t>i</a:t>
            </a:r>
            <a:r>
              <a:rPr lang="en-US" altLang="zh-CN" i="1" dirty="0" smtClean="0"/>
              <a:t>…j] is a candidate windows, then </a:t>
            </a:r>
            <a:r>
              <a:rPr lang="en-US" altLang="zh-CN" i="1" dirty="0" err="1" smtClean="0"/>
              <a:t>Pe</a:t>
            </a:r>
            <a:r>
              <a:rPr lang="en-US" altLang="zh-CN" i="1" dirty="0" smtClean="0"/>
              <a:t>[</a:t>
            </a:r>
            <a:r>
              <a:rPr lang="en-US" altLang="zh-CN" i="1" dirty="0" err="1" smtClean="0"/>
              <a:t>i</a:t>
            </a:r>
            <a:r>
              <a:rPr lang="en-US" altLang="zh-CN" i="1" dirty="0" smtClean="0"/>
              <a:t>…j+1] may be a candidate windows also. So we span </a:t>
            </a:r>
            <a:r>
              <a:rPr lang="en-US" altLang="zh-CN" i="1" dirty="0" err="1" smtClean="0"/>
              <a:t>Pe</a:t>
            </a:r>
            <a:r>
              <a:rPr lang="en-US" altLang="zh-CN" i="1" dirty="0" smtClean="0"/>
              <a:t>[</a:t>
            </a:r>
            <a:r>
              <a:rPr lang="en-US" altLang="zh-CN" i="1" dirty="0" err="1" smtClean="0"/>
              <a:t>i</a:t>
            </a:r>
            <a:r>
              <a:rPr lang="en-US" altLang="zh-CN" i="1" dirty="0" smtClean="0"/>
              <a:t>…j].</a:t>
            </a:r>
          </a:p>
        </p:txBody>
      </p:sp>
      <p:grpSp>
        <p:nvGrpSpPr>
          <p:cNvPr id="15" name="组合 14"/>
          <p:cNvGrpSpPr/>
          <p:nvPr/>
        </p:nvGrpSpPr>
        <p:grpSpPr>
          <a:xfrm>
            <a:off x="857224" y="5072063"/>
            <a:ext cx="8143901" cy="1333511"/>
            <a:chOff x="857224" y="5072063"/>
            <a:chExt cx="8143901" cy="1333511"/>
          </a:xfrm>
        </p:grpSpPr>
        <p:pic>
          <p:nvPicPr>
            <p:cNvPr id="6152" name="Picture 8"/>
            <p:cNvPicPr>
              <a:picLocks noChangeAspect="1" noChangeArrowheads="1"/>
            </p:cNvPicPr>
            <p:nvPr/>
          </p:nvPicPr>
          <p:blipFill>
            <a:blip r:embed="rId3" cstate="print"/>
            <a:srcRect/>
            <a:stretch>
              <a:fillRect/>
            </a:stretch>
          </p:blipFill>
          <p:spPr bwMode="auto">
            <a:xfrm>
              <a:off x="857224" y="5072074"/>
              <a:ext cx="6858000" cy="1333500"/>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5253038" y="5072063"/>
              <a:ext cx="3748087" cy="407987"/>
            </a:xfrm>
            <a:prstGeom prst="rect">
              <a:avLst/>
            </a:prstGeom>
            <a:noFill/>
            <a:ln w="9525">
              <a:miter lim="800000"/>
              <a:headEnd/>
              <a:tailEnd/>
            </a:ln>
            <a:effectLst/>
          </p:spPr>
        </p:pic>
      </p:grpSp>
      <p:pic>
        <p:nvPicPr>
          <p:cNvPr id="6154" name="Picture 10"/>
          <p:cNvPicPr>
            <a:picLocks noChangeAspect="1" noChangeArrowheads="1"/>
          </p:cNvPicPr>
          <p:nvPr/>
        </p:nvPicPr>
        <p:blipFill>
          <a:blip r:embed="rId5" cstate="print"/>
          <a:srcRect/>
          <a:stretch>
            <a:fillRect/>
          </a:stretch>
        </p:blipFill>
        <p:spPr bwMode="auto">
          <a:xfrm>
            <a:off x="1000100" y="3143248"/>
            <a:ext cx="7334250" cy="1571625"/>
          </a:xfrm>
          <a:prstGeom prst="rect">
            <a:avLst/>
          </a:prstGeom>
          <a:noFill/>
          <a:ln w="9525">
            <a:noFill/>
            <a:miter lim="800000"/>
            <a:headEnd/>
            <a:tailEnd/>
          </a:ln>
        </p:spPr>
      </p:pic>
      <p:sp>
        <p:nvSpPr>
          <p:cNvPr id="16" name="灯片编号占位符 15"/>
          <p:cNvSpPr>
            <a:spLocks noGrp="1"/>
          </p:cNvSpPr>
          <p:nvPr>
            <p:ph type="sldNum" sz="quarter" idx="12"/>
          </p:nvPr>
        </p:nvSpPr>
        <p:spPr/>
        <p:txBody>
          <a:bodyPr/>
          <a:lstStyle/>
          <a:p>
            <a:fld id="{0C913308-F349-4B6D-A68A-DD1791B4A57B}" type="slidenum">
              <a:rPr lang="zh-CN" altLang="en-US" smtClean="0"/>
              <a:pPr/>
              <a:t>30</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smtClean="0"/>
              <a:t>Finding Candidate Windows Efficiently</a:t>
            </a:r>
            <a:endParaRPr lang="zh-CN" altLang="en-US" sz="4000" dirty="0"/>
          </a:p>
        </p:txBody>
      </p:sp>
      <p:sp>
        <p:nvSpPr>
          <p:cNvPr id="9" name="日期占位符 8"/>
          <p:cNvSpPr>
            <a:spLocks noGrp="1"/>
          </p:cNvSpPr>
          <p:nvPr>
            <p:ph type="dt" sz="half" idx="10"/>
          </p:nvPr>
        </p:nvSpPr>
        <p:spPr/>
        <p:txBody>
          <a:bodyPr/>
          <a:lstStyle/>
          <a:p>
            <a:fld id="{E866203F-CA6C-4EF1-8A0E-01C8C5033385}"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265214" y="1073132"/>
            <a:ext cx="5868257" cy="5715039"/>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fld id="{0C913308-F349-4B6D-A68A-DD1791B4A57B}" type="slidenum">
              <a:rPr lang="zh-CN" altLang="en-US" smtClean="0"/>
              <a:pPr/>
              <a:t>31</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smtClean="0"/>
              <a:t>Finding Candidate Windows Efficiently</a:t>
            </a:r>
            <a:endParaRPr lang="zh-CN" altLang="en-US" sz="4000" dirty="0"/>
          </a:p>
        </p:txBody>
      </p:sp>
      <p:sp>
        <p:nvSpPr>
          <p:cNvPr id="9" name="日期占位符 8"/>
          <p:cNvSpPr>
            <a:spLocks noGrp="1"/>
          </p:cNvSpPr>
          <p:nvPr>
            <p:ph type="dt" sz="half" idx="10"/>
          </p:nvPr>
        </p:nvSpPr>
        <p:spPr/>
        <p:txBody>
          <a:bodyPr/>
          <a:lstStyle/>
          <a:p>
            <a:fld id="{E3157F75-48FD-401E-8B0D-B019A5DCB00A}"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13" name="内容占位符 12"/>
          <p:cNvSpPr>
            <a:spLocks noGrp="1"/>
          </p:cNvSpPr>
          <p:nvPr>
            <p:ph idx="1"/>
          </p:nvPr>
        </p:nvSpPr>
        <p:spPr>
          <a:xfrm>
            <a:off x="428596" y="1357298"/>
            <a:ext cx="8715404" cy="4746310"/>
          </a:xfrm>
        </p:spPr>
        <p:txBody>
          <a:bodyPr>
            <a:normAutofit/>
          </a:bodyPr>
          <a:lstStyle/>
          <a:p>
            <a:pPr>
              <a:buNone/>
            </a:pPr>
            <a:r>
              <a:rPr lang="en-US" altLang="zh-CN" sz="3200" b="1" dirty="0" smtClean="0"/>
              <a:t>Binary shift: </a:t>
            </a:r>
          </a:p>
          <a:p>
            <a:r>
              <a:rPr lang="en-US" altLang="zh-CN" dirty="0" smtClean="0"/>
              <a:t>We can do a binary search to find the first possible candidate window after current valid window</a:t>
            </a:r>
            <a:endParaRPr lang="en-US" altLang="zh-CN" i="1" dirty="0" smtClean="0"/>
          </a:p>
        </p:txBody>
      </p:sp>
      <p:pic>
        <p:nvPicPr>
          <p:cNvPr id="23556" name="Picture 4"/>
          <p:cNvPicPr>
            <a:picLocks noChangeAspect="1" noChangeArrowheads="1"/>
          </p:cNvPicPr>
          <p:nvPr/>
        </p:nvPicPr>
        <p:blipFill>
          <a:blip r:embed="rId3" cstate="print"/>
          <a:srcRect/>
          <a:stretch>
            <a:fillRect/>
          </a:stretch>
        </p:blipFill>
        <p:spPr bwMode="auto">
          <a:xfrm>
            <a:off x="785786" y="2781307"/>
            <a:ext cx="7439025" cy="1647825"/>
          </a:xfrm>
          <a:prstGeom prst="rect">
            <a:avLst/>
          </a:prstGeom>
          <a:noFill/>
          <a:ln w="9525">
            <a:no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857224" y="4714884"/>
            <a:ext cx="7496175" cy="1647825"/>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32</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smtClean="0"/>
              <a:t>Finding Candidate Windows Efficiently</a:t>
            </a:r>
            <a:endParaRPr lang="zh-CN" altLang="en-US" sz="4000" dirty="0"/>
          </a:p>
        </p:txBody>
      </p:sp>
      <p:sp>
        <p:nvSpPr>
          <p:cNvPr id="9" name="日期占位符 8"/>
          <p:cNvSpPr>
            <a:spLocks noGrp="1"/>
          </p:cNvSpPr>
          <p:nvPr>
            <p:ph type="dt" sz="half" idx="10"/>
          </p:nvPr>
        </p:nvSpPr>
        <p:spPr/>
        <p:txBody>
          <a:bodyPr/>
          <a:lstStyle/>
          <a:p>
            <a:fld id="{E1EE70ED-5C64-4F7C-82DB-87B9E8EA1D3E}"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13" name="内容占位符 12"/>
          <p:cNvSpPr>
            <a:spLocks noGrp="1"/>
          </p:cNvSpPr>
          <p:nvPr>
            <p:ph idx="1"/>
          </p:nvPr>
        </p:nvSpPr>
        <p:spPr>
          <a:xfrm>
            <a:off x="428596" y="1357298"/>
            <a:ext cx="8229600" cy="4746310"/>
          </a:xfrm>
        </p:spPr>
        <p:txBody>
          <a:bodyPr>
            <a:normAutofit/>
          </a:bodyPr>
          <a:lstStyle/>
          <a:p>
            <a:pPr>
              <a:buNone/>
            </a:pPr>
            <a:r>
              <a:rPr lang="en-US" altLang="zh-CN" sz="3200" b="1" dirty="0" smtClean="0"/>
              <a:t>Binary span</a:t>
            </a:r>
          </a:p>
          <a:p>
            <a:r>
              <a:rPr lang="en-US" altLang="zh-CN" dirty="0" smtClean="0"/>
              <a:t>We can do a binary search between j and i+e–1 and directly span to </a:t>
            </a:r>
            <a:r>
              <a:rPr lang="en-US" altLang="zh-CN" b="1" i="1" dirty="0" smtClean="0"/>
              <a:t>x</a:t>
            </a:r>
            <a:r>
              <a:rPr lang="en-US" altLang="zh-CN" dirty="0" smtClean="0"/>
              <a:t>.</a:t>
            </a:r>
          </a:p>
          <a:p>
            <a:pPr>
              <a:buNone/>
            </a:pPr>
            <a:endParaRPr lang="en-US" altLang="zh-CN" i="1" dirty="0" smtClean="0"/>
          </a:p>
        </p:txBody>
      </p:sp>
      <p:pic>
        <p:nvPicPr>
          <p:cNvPr id="9219" name="Picture 3"/>
          <p:cNvPicPr>
            <a:picLocks noChangeAspect="1" noChangeArrowheads="1"/>
          </p:cNvPicPr>
          <p:nvPr/>
        </p:nvPicPr>
        <p:blipFill>
          <a:blip r:embed="rId3" cstate="print"/>
          <a:srcRect/>
          <a:stretch>
            <a:fillRect/>
          </a:stretch>
        </p:blipFill>
        <p:spPr bwMode="auto">
          <a:xfrm>
            <a:off x="642910" y="2857496"/>
            <a:ext cx="7334250" cy="139065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357158" y="4429132"/>
            <a:ext cx="8503740" cy="2071702"/>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33</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smtClean="0"/>
              <a:t>Finding Candidate Windows Efficiently</a:t>
            </a:r>
            <a:endParaRPr lang="zh-CN" altLang="en-US" sz="4000" dirty="0"/>
          </a:p>
        </p:txBody>
      </p:sp>
      <p:sp>
        <p:nvSpPr>
          <p:cNvPr id="9" name="日期占位符 8"/>
          <p:cNvSpPr>
            <a:spLocks noGrp="1"/>
          </p:cNvSpPr>
          <p:nvPr>
            <p:ph type="dt" sz="half" idx="10"/>
          </p:nvPr>
        </p:nvSpPr>
        <p:spPr/>
        <p:txBody>
          <a:bodyPr/>
          <a:lstStyle/>
          <a:p>
            <a:fld id="{C94CD81F-AEC7-4607-B051-5F99C85E1661}"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13" name="内容占位符 1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3" cstate="print"/>
          <a:srcRect/>
          <a:stretch>
            <a:fillRect/>
          </a:stretch>
        </p:blipFill>
        <p:spPr bwMode="auto">
          <a:xfrm>
            <a:off x="1415577" y="1142984"/>
            <a:ext cx="6312846" cy="5715040"/>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34</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Preliminaries</a:t>
            </a:r>
          </a:p>
          <a:p>
            <a:r>
              <a:rPr lang="en-US" altLang="zh-CN" dirty="0" smtClean="0"/>
              <a:t>A Unified Framework</a:t>
            </a:r>
          </a:p>
          <a:p>
            <a:r>
              <a:rPr lang="en-US" altLang="zh-CN" dirty="0" smtClean="0"/>
              <a:t>Heap-based Filtering Algorithm</a:t>
            </a:r>
          </a:p>
          <a:p>
            <a:r>
              <a:rPr lang="en-US" altLang="zh-CN" dirty="0" smtClean="0"/>
              <a:t>Improving The Single-heap-based Method</a:t>
            </a:r>
          </a:p>
          <a:p>
            <a:r>
              <a:rPr lang="en-US" altLang="zh-CN" dirty="0" smtClean="0">
                <a:solidFill>
                  <a:srgbClr val="FF0000"/>
                </a:solidFill>
              </a:rPr>
              <a:t>Experiment</a:t>
            </a:r>
          </a:p>
          <a:p>
            <a:r>
              <a:rPr lang="en-US" altLang="zh-CN" dirty="0" smtClean="0"/>
              <a:t>Conclusion</a:t>
            </a:r>
          </a:p>
        </p:txBody>
      </p:sp>
      <p:sp>
        <p:nvSpPr>
          <p:cNvPr id="4" name="日期占位符 3"/>
          <p:cNvSpPr>
            <a:spLocks noGrp="1"/>
          </p:cNvSpPr>
          <p:nvPr>
            <p:ph type="dt" sz="half" idx="10"/>
          </p:nvPr>
        </p:nvSpPr>
        <p:spPr/>
        <p:txBody>
          <a:bodyPr/>
          <a:lstStyle/>
          <a:p>
            <a:fld id="{F86E33C3-2128-4F3D-BCA5-ADF07DEC6AF5}" type="datetime1">
              <a:rPr lang="zh-CN" altLang="en-US" smtClean="0"/>
              <a:t>2011/6/5</a:t>
            </a:fld>
            <a:endParaRPr lang="zh-CN" altLang="en-US"/>
          </a:p>
        </p:txBody>
      </p:sp>
      <p:sp>
        <p:nvSpPr>
          <p:cNvPr id="8" name="页脚占位符 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35</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Experiment Setup</a:t>
            </a:r>
            <a:endParaRPr lang="zh-CN" altLang="en-US" dirty="0"/>
          </a:p>
        </p:txBody>
      </p:sp>
      <p:sp>
        <p:nvSpPr>
          <p:cNvPr id="3" name="内容占位符 2"/>
          <p:cNvSpPr>
            <a:spLocks noGrp="1"/>
          </p:cNvSpPr>
          <p:nvPr>
            <p:ph idx="1"/>
          </p:nvPr>
        </p:nvSpPr>
        <p:spPr>
          <a:xfrm>
            <a:off x="457200" y="1268760"/>
            <a:ext cx="8435280" cy="5184576"/>
          </a:xfrm>
        </p:spPr>
        <p:txBody>
          <a:bodyPr>
            <a:normAutofit fontScale="92500" lnSpcReduction="10000"/>
          </a:bodyPr>
          <a:lstStyle/>
          <a:p>
            <a:r>
              <a:rPr lang="en-US" altLang="zh-CN" dirty="0" smtClean="0"/>
              <a:t>Data sets</a:t>
            </a:r>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2200" dirty="0" smtClean="0"/>
          </a:p>
          <a:p>
            <a:r>
              <a:rPr lang="en-US" altLang="zh-CN" dirty="0" smtClean="0"/>
              <a:t>Existing algorithms</a:t>
            </a:r>
          </a:p>
          <a:p>
            <a:pPr lvl="2"/>
            <a:r>
              <a:rPr lang="en-US" altLang="zh-CN" sz="1900" dirty="0" smtClean="0"/>
              <a:t>NGPP (downloaded from its </a:t>
            </a:r>
            <a:r>
              <a:rPr lang="en-US" altLang="zh-CN" sz="1900" dirty="0" err="1" smtClean="0"/>
              <a:t>hompage</a:t>
            </a:r>
            <a:r>
              <a:rPr lang="en-US" altLang="zh-CN" sz="1900" dirty="0" smtClean="0"/>
              <a:t>)</a:t>
            </a:r>
          </a:p>
          <a:p>
            <a:pPr lvl="2"/>
            <a:r>
              <a:rPr lang="en-US" altLang="zh-CN" sz="1900" dirty="0" smtClean="0"/>
              <a:t>ISH (we implemented)</a:t>
            </a:r>
          </a:p>
          <a:p>
            <a:r>
              <a:rPr lang="en-US" altLang="zh-CN" dirty="0" smtClean="0"/>
              <a:t>Environment</a:t>
            </a:r>
          </a:p>
          <a:p>
            <a:pPr lvl="2"/>
            <a:r>
              <a:rPr lang="en-US" altLang="zh-CN" sz="1900" dirty="0" smtClean="0"/>
              <a:t>C++ , GCC </a:t>
            </a:r>
            <a:r>
              <a:rPr lang="en-US" altLang="zh-CN" sz="1900" dirty="0" smtClean="0">
                <a:latin typeface="Arial" pitchFamily="34" charset="0"/>
                <a:cs typeface="Arial" pitchFamily="34" charset="0"/>
              </a:rPr>
              <a:t>4.2.4</a:t>
            </a:r>
            <a:r>
              <a:rPr lang="en-US" altLang="zh-CN" sz="1900" dirty="0" smtClean="0"/>
              <a:t>, </a:t>
            </a:r>
            <a:r>
              <a:rPr lang="en-US" altLang="zh-CN" sz="1900" dirty="0" err="1" smtClean="0"/>
              <a:t>Ubuntu</a:t>
            </a:r>
            <a:endParaRPr lang="en-US" altLang="zh-CN" sz="1900" dirty="0" smtClean="0"/>
          </a:p>
          <a:p>
            <a:pPr lvl="2"/>
            <a:r>
              <a:rPr lang="en-US" altLang="zh-CN" sz="1900" dirty="0" smtClean="0"/>
              <a:t>Intel Core </a:t>
            </a:r>
            <a:r>
              <a:rPr lang="en-US" altLang="zh-CN" sz="1900" dirty="0" smtClean="0">
                <a:latin typeface="Arial" pitchFamily="34" charset="0"/>
                <a:cs typeface="Arial" pitchFamily="34" charset="0"/>
              </a:rPr>
              <a:t>2</a:t>
            </a:r>
            <a:r>
              <a:rPr lang="en-US" altLang="zh-CN" sz="1900" dirty="0" smtClean="0"/>
              <a:t> Quad </a:t>
            </a:r>
            <a:r>
              <a:rPr lang="en-US" altLang="zh-CN" sz="1900" dirty="0" smtClean="0">
                <a:latin typeface="Arial" pitchFamily="34" charset="0"/>
                <a:cs typeface="Arial" pitchFamily="34" charset="0"/>
              </a:rPr>
              <a:t>X5450 3.00GHz </a:t>
            </a:r>
            <a:r>
              <a:rPr lang="en-US" altLang="zh-CN" sz="1900" dirty="0" smtClean="0"/>
              <a:t>processor and </a:t>
            </a:r>
            <a:r>
              <a:rPr lang="en-US" altLang="zh-CN" sz="1900" dirty="0" smtClean="0">
                <a:latin typeface="Arial" pitchFamily="34" charset="0"/>
                <a:cs typeface="Arial" pitchFamily="34" charset="0"/>
              </a:rPr>
              <a:t>4</a:t>
            </a:r>
            <a:r>
              <a:rPr lang="en-US" altLang="zh-CN" sz="1900" dirty="0" smtClean="0"/>
              <a:t> GB memory</a:t>
            </a:r>
            <a:endParaRPr lang="zh-CN" altLang="en-US" dirty="0"/>
          </a:p>
        </p:txBody>
      </p:sp>
      <p:sp>
        <p:nvSpPr>
          <p:cNvPr id="4" name="日期占位符 3"/>
          <p:cNvSpPr>
            <a:spLocks noGrp="1"/>
          </p:cNvSpPr>
          <p:nvPr>
            <p:ph type="dt" sz="half" idx="10"/>
          </p:nvPr>
        </p:nvSpPr>
        <p:spPr/>
        <p:txBody>
          <a:bodyPr/>
          <a:lstStyle/>
          <a:p>
            <a:fld id="{C7B13B37-A915-4EB5-9787-B1BBB10D3C75}" type="datetime1">
              <a:rPr lang="zh-CN" altLang="en-US" smtClean="0"/>
              <a:t>2011/6/5</a:t>
            </a:fld>
            <a:endParaRPr lang="zh-CN" altLang="en-US"/>
          </a:p>
        </p:txBody>
      </p:sp>
      <p:sp>
        <p:nvSpPr>
          <p:cNvPr id="9" name="页脚占位符 8"/>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642910" y="1685929"/>
            <a:ext cx="7477125" cy="2314575"/>
          </a:xfrm>
          <a:prstGeom prst="rect">
            <a:avLst/>
          </a:prstGeom>
          <a:noFill/>
          <a:ln w="9525">
            <a:noFill/>
            <a:miter lim="800000"/>
            <a:headEnd/>
            <a:tailEnd/>
          </a:ln>
        </p:spPr>
      </p:pic>
      <p:sp>
        <p:nvSpPr>
          <p:cNvPr id="10" name="灯片编号占位符 9"/>
          <p:cNvSpPr>
            <a:spLocks noGrp="1"/>
          </p:cNvSpPr>
          <p:nvPr>
            <p:ph type="sldNum" sz="quarter" idx="12"/>
          </p:nvPr>
        </p:nvSpPr>
        <p:spPr/>
        <p:txBody>
          <a:bodyPr/>
          <a:lstStyle/>
          <a:p>
            <a:fld id="{0C913308-F349-4B6D-A68A-DD1791B4A57B}" type="slidenum">
              <a:rPr lang="zh-CN" altLang="en-US" smtClean="0"/>
              <a:pPr/>
              <a:t>36</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l="1639" r="66400"/>
          <a:stretch>
            <a:fillRect/>
          </a:stretch>
        </p:blipFill>
        <p:spPr bwMode="auto">
          <a:xfrm>
            <a:off x="1763688" y="1196752"/>
            <a:ext cx="4536504" cy="3821496"/>
          </a:xfrm>
          <a:prstGeom prst="rect">
            <a:avLst/>
          </a:prstGeom>
          <a:noFill/>
          <a:ln w="9525">
            <a:noFill/>
            <a:miter lim="800000"/>
            <a:headEnd/>
            <a:tailEnd/>
          </a:ln>
        </p:spPr>
      </p:pic>
      <p:sp>
        <p:nvSpPr>
          <p:cNvPr id="2" name="标题 1"/>
          <p:cNvSpPr>
            <a:spLocks noGrp="1"/>
          </p:cNvSpPr>
          <p:nvPr>
            <p:ph type="title"/>
          </p:nvPr>
        </p:nvSpPr>
        <p:spPr>
          <a:xfrm>
            <a:off x="457200" y="44624"/>
            <a:ext cx="8507288" cy="1152128"/>
          </a:xfrm>
        </p:spPr>
        <p:txBody>
          <a:bodyPr>
            <a:noAutofit/>
          </a:bodyPr>
          <a:lstStyle/>
          <a:p>
            <a:r>
              <a:rPr lang="en-US" altLang="zh-CN" sz="4800" b="1" dirty="0" smtClean="0"/>
              <a:t>Multi-Heap </a:t>
            </a:r>
            <a:r>
              <a:rPr lang="en-US" altLang="zh-CN" sz="4800" b="1" dirty="0" err="1" smtClean="0"/>
              <a:t>vs</a:t>
            </a:r>
            <a:r>
              <a:rPr lang="en-US" altLang="zh-CN" sz="4800" b="1" dirty="0" smtClean="0"/>
              <a:t> Single Heap</a:t>
            </a:r>
            <a:endParaRPr lang="zh-CN" altLang="en-US" sz="4500" dirty="0"/>
          </a:p>
        </p:txBody>
      </p:sp>
      <p:sp>
        <p:nvSpPr>
          <p:cNvPr id="10" name="TextBox 9"/>
          <p:cNvSpPr txBox="1"/>
          <p:nvPr/>
        </p:nvSpPr>
        <p:spPr>
          <a:xfrm>
            <a:off x="539552" y="5157192"/>
            <a:ext cx="5472608" cy="953453"/>
          </a:xfrm>
          <a:prstGeom prst="wedgeRoundRectCallout">
            <a:avLst>
              <a:gd name="adj1" fmla="val -4712"/>
              <a:gd name="adj2" fmla="val -115358"/>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1600" dirty="0" smtClean="0"/>
              <a:t>single-heap-based method outperforms the multi-heap-based method by 1-2 orders of magnitude, and even 3 orders of magnitude in some cases</a:t>
            </a:r>
            <a:endParaRPr lang="en-US" altLang="zh-CN" sz="1500" dirty="0" smtClean="0"/>
          </a:p>
        </p:txBody>
      </p:sp>
      <p:sp>
        <p:nvSpPr>
          <p:cNvPr id="11" name="日期占位符 10"/>
          <p:cNvSpPr>
            <a:spLocks noGrp="1"/>
          </p:cNvSpPr>
          <p:nvPr>
            <p:ph type="dt" sz="half" idx="10"/>
          </p:nvPr>
        </p:nvSpPr>
        <p:spPr/>
        <p:txBody>
          <a:bodyPr/>
          <a:lstStyle/>
          <a:p>
            <a:fld id="{49EB13D6-C356-4364-B652-11FA8EC0F691}" type="datetime1">
              <a:rPr lang="zh-CN" altLang="en-US" smtClean="0"/>
              <a:t>2011/6/5</a:t>
            </a:fld>
            <a:endParaRPr lang="zh-CN" altLang="en-US"/>
          </a:p>
        </p:txBody>
      </p:sp>
      <p:sp>
        <p:nvSpPr>
          <p:cNvPr id="14" name="页脚占位符 13"/>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37</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18256"/>
            <a:ext cx="9144000" cy="1143000"/>
          </a:xfrm>
        </p:spPr>
        <p:txBody>
          <a:bodyPr>
            <a:noAutofit/>
          </a:bodyPr>
          <a:lstStyle/>
          <a:p>
            <a:r>
              <a:rPr lang="en-US" altLang="zh-CN" sz="3600" b="1" dirty="0" smtClean="0"/>
              <a:t>Effectiveness of Pruning Techniques</a:t>
            </a:r>
            <a:endParaRPr lang="zh-CN" altLang="en-US" sz="3500" dirty="0"/>
          </a:p>
        </p:txBody>
      </p:sp>
      <p:sp>
        <p:nvSpPr>
          <p:cNvPr id="3" name="内容占位符 2"/>
          <p:cNvSpPr>
            <a:spLocks noGrp="1"/>
          </p:cNvSpPr>
          <p:nvPr>
            <p:ph idx="1"/>
          </p:nvPr>
        </p:nvSpPr>
        <p:spPr>
          <a:xfrm>
            <a:off x="214282" y="1214422"/>
            <a:ext cx="8643998" cy="4389120"/>
          </a:xfrm>
        </p:spPr>
        <p:txBody>
          <a:bodyPr/>
          <a:lstStyle/>
          <a:p>
            <a:endParaRPr lang="en-US" altLang="zh-CN" sz="1800" dirty="0" smtClean="0"/>
          </a:p>
          <a:p>
            <a:endParaRPr lang="en-US" altLang="zh-CN" sz="1800" dirty="0" smtClean="0"/>
          </a:p>
          <a:p>
            <a:endParaRPr lang="en-US" altLang="zh-CN" sz="1800" dirty="0" smtClean="0"/>
          </a:p>
          <a:p>
            <a:endParaRPr lang="en-US" altLang="zh-CN" sz="1800" dirty="0" smtClean="0"/>
          </a:p>
          <a:p>
            <a:endParaRPr lang="en-US" altLang="zh-CN" sz="1800" dirty="0" smtClean="0"/>
          </a:p>
          <a:p>
            <a:endParaRPr lang="en-US" altLang="zh-CN" sz="1800" dirty="0" smtClean="0"/>
          </a:p>
          <a:p>
            <a:pPr marL="274320" lvl="1" indent="-274320">
              <a:buClr>
                <a:schemeClr val="accent3"/>
              </a:buClr>
              <a:buSzPct val="95000"/>
            </a:pPr>
            <a:endParaRPr lang="en-US" altLang="zh-CN" dirty="0" smtClean="0"/>
          </a:p>
          <a:p>
            <a:pPr marL="274320" lvl="1" indent="-274320">
              <a:buClr>
                <a:schemeClr val="accent3"/>
              </a:buClr>
              <a:buSzPct val="95000"/>
            </a:pPr>
            <a:endParaRPr lang="en-US" altLang="zh-CN" dirty="0" smtClean="0"/>
          </a:p>
        </p:txBody>
      </p:sp>
      <p:sp>
        <p:nvSpPr>
          <p:cNvPr id="7" name="日期占位符 6"/>
          <p:cNvSpPr>
            <a:spLocks noGrp="1"/>
          </p:cNvSpPr>
          <p:nvPr>
            <p:ph type="dt" sz="half" idx="10"/>
          </p:nvPr>
        </p:nvSpPr>
        <p:spPr/>
        <p:txBody>
          <a:bodyPr/>
          <a:lstStyle/>
          <a:p>
            <a:fld id="{60DE69F9-73DB-4239-A585-143AD9A3E1CB}" type="datetime1">
              <a:rPr lang="zh-CN" altLang="en-US" smtClean="0"/>
              <a:t>2011/6/5</a:t>
            </a:fld>
            <a:endParaRPr lang="zh-CN" altLang="en-US"/>
          </a:p>
        </p:txBody>
      </p:sp>
      <p:sp>
        <p:nvSpPr>
          <p:cNvPr id="10" name="页脚占位符 9"/>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cstate="print"/>
          <a:srcRect l="34649" t="1724" r="34901" b="11560"/>
          <a:stretch>
            <a:fillRect/>
          </a:stretch>
        </p:blipFill>
        <p:spPr bwMode="auto">
          <a:xfrm>
            <a:off x="0" y="1412776"/>
            <a:ext cx="4464496" cy="3622747"/>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l="34954" t="1686" r="32877" b="9642"/>
          <a:stretch>
            <a:fillRect/>
          </a:stretch>
        </p:blipFill>
        <p:spPr bwMode="auto">
          <a:xfrm>
            <a:off x="4427984" y="1340768"/>
            <a:ext cx="4716016" cy="3787309"/>
          </a:xfrm>
          <a:prstGeom prst="rect">
            <a:avLst/>
          </a:prstGeom>
          <a:noFill/>
          <a:ln w="9525">
            <a:noFill/>
            <a:miter lim="800000"/>
            <a:headEnd/>
            <a:tailEnd/>
          </a:ln>
        </p:spPr>
      </p:pic>
      <p:sp>
        <p:nvSpPr>
          <p:cNvPr id="6" name="TextBox 5"/>
          <p:cNvSpPr txBox="1"/>
          <p:nvPr/>
        </p:nvSpPr>
        <p:spPr>
          <a:xfrm>
            <a:off x="755576" y="5373216"/>
            <a:ext cx="7956376" cy="919401"/>
          </a:xfrm>
          <a:prstGeom prst="wedgeRoundRectCallout">
            <a:avLst>
              <a:gd name="adj1" fmla="val -3127"/>
              <a:gd name="adj2" fmla="val -98281"/>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400" dirty="0" smtClean="0"/>
              <a:t>our proposed pruning techniques can prune large numbers of candidates and then save time</a:t>
            </a:r>
          </a:p>
        </p:txBody>
      </p:sp>
      <p:sp>
        <p:nvSpPr>
          <p:cNvPr id="12" name="灯片编号占位符 11"/>
          <p:cNvSpPr>
            <a:spLocks noGrp="1"/>
          </p:cNvSpPr>
          <p:nvPr>
            <p:ph type="sldNum" sz="quarter" idx="12"/>
          </p:nvPr>
        </p:nvSpPr>
        <p:spPr/>
        <p:txBody>
          <a:bodyPr/>
          <a:lstStyle/>
          <a:p>
            <a:fld id="{0C913308-F349-4B6D-A68A-DD1791B4A57B}" type="slidenum">
              <a:rPr lang="zh-CN" altLang="en-US" smtClean="0"/>
              <a:pPr/>
              <a:t>38</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2272"/>
            <a:ext cx="8229600" cy="1143000"/>
          </a:xfrm>
        </p:spPr>
        <p:txBody>
          <a:bodyPr>
            <a:noAutofit/>
          </a:bodyPr>
          <a:lstStyle/>
          <a:p>
            <a:r>
              <a:rPr lang="en-US" altLang="zh-CN" sz="3600" b="1" dirty="0" smtClean="0"/>
              <a:t>Comparison with State-of-the-art Methods</a:t>
            </a:r>
            <a:endParaRPr lang="zh-CN" altLang="en-US" sz="3600" dirty="0"/>
          </a:p>
        </p:txBody>
      </p:sp>
      <p:sp>
        <p:nvSpPr>
          <p:cNvPr id="3" name="内容占位符 2"/>
          <p:cNvSpPr>
            <a:spLocks noGrp="1"/>
          </p:cNvSpPr>
          <p:nvPr>
            <p:ph idx="1"/>
          </p:nvPr>
        </p:nvSpPr>
        <p:spPr>
          <a:xfrm>
            <a:off x="457200" y="1340768"/>
            <a:ext cx="8507288" cy="4389120"/>
          </a:xfrm>
        </p:spPr>
        <p:txBody>
          <a:bodyPr>
            <a:normAutofit/>
          </a:bodyPr>
          <a:lstStyle/>
          <a:p>
            <a:pPr>
              <a:buNone/>
            </a:pPr>
            <a:endParaRPr lang="en-US" altLang="zh-CN" sz="2400" dirty="0" smtClean="0"/>
          </a:p>
        </p:txBody>
      </p:sp>
      <p:sp>
        <p:nvSpPr>
          <p:cNvPr id="8" name="日期占位符 7"/>
          <p:cNvSpPr>
            <a:spLocks noGrp="1"/>
          </p:cNvSpPr>
          <p:nvPr>
            <p:ph type="dt" sz="half" idx="10"/>
          </p:nvPr>
        </p:nvSpPr>
        <p:spPr/>
        <p:txBody>
          <a:bodyPr/>
          <a:lstStyle/>
          <a:p>
            <a:fld id="{FB5EEC81-B4EA-4F64-9528-780D304114D7}" type="datetime1">
              <a:rPr lang="zh-CN" altLang="en-US" smtClean="0"/>
              <a:t>2011/6/5</a:t>
            </a:fld>
            <a:endParaRPr lang="zh-CN" altLang="en-US"/>
          </a:p>
        </p:txBody>
      </p:sp>
      <p:sp>
        <p:nvSpPr>
          <p:cNvPr id="10" name="页脚占位符 9"/>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3" cstate="print"/>
          <a:srcRect l="901" t="2891" r="67070" b="9317"/>
          <a:stretch>
            <a:fillRect/>
          </a:stretch>
        </p:blipFill>
        <p:spPr bwMode="auto">
          <a:xfrm>
            <a:off x="1619672" y="1088209"/>
            <a:ext cx="5832648" cy="4429023"/>
          </a:xfrm>
          <a:prstGeom prst="rect">
            <a:avLst/>
          </a:prstGeom>
          <a:noFill/>
          <a:ln w="9525">
            <a:noFill/>
            <a:miter lim="800000"/>
            <a:headEnd/>
            <a:tailEnd/>
          </a:ln>
        </p:spPr>
      </p:pic>
      <p:sp>
        <p:nvSpPr>
          <p:cNvPr id="13" name="矩形 12"/>
          <p:cNvSpPr/>
          <p:nvPr/>
        </p:nvSpPr>
        <p:spPr>
          <a:xfrm>
            <a:off x="3203848" y="5661248"/>
            <a:ext cx="3440365" cy="646331"/>
          </a:xfrm>
          <a:prstGeom prst="rect">
            <a:avLst/>
          </a:prstGeom>
        </p:spPr>
        <p:txBody>
          <a:bodyPr wrap="none">
            <a:spAutoFit/>
          </a:bodyPr>
          <a:lstStyle/>
          <a:p>
            <a:r>
              <a:rPr lang="en-US" altLang="zh-CN" sz="3600" dirty="0" smtClean="0"/>
              <a:t>Faerie VS NGPP </a:t>
            </a:r>
            <a:endParaRPr lang="zh-CN" altLang="en-US" sz="3600" dirty="0"/>
          </a:p>
        </p:txBody>
      </p:sp>
      <p:sp>
        <p:nvSpPr>
          <p:cNvPr id="11" name="灯片编号占位符 10"/>
          <p:cNvSpPr>
            <a:spLocks noGrp="1"/>
          </p:cNvSpPr>
          <p:nvPr>
            <p:ph type="sldNum" sz="quarter" idx="12"/>
          </p:nvPr>
        </p:nvSpPr>
        <p:spPr/>
        <p:txBody>
          <a:bodyPr/>
          <a:lstStyle/>
          <a:p>
            <a:fld id="{0C913308-F349-4B6D-A68A-DD1791B4A57B}" type="slidenum">
              <a:rPr lang="zh-CN" altLang="en-US" smtClean="0"/>
              <a:pPr/>
              <a:t>39</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a:spLocks noGrp="1"/>
          </p:cNvSpPr>
          <p:nvPr>
            <p:ph idx="1"/>
          </p:nvPr>
        </p:nvSpPr>
        <p:spPr>
          <a:xfrm>
            <a:off x="251520" y="1200120"/>
            <a:ext cx="8535322" cy="5657880"/>
          </a:xfrm>
        </p:spPr>
        <p:txBody>
          <a:bodyPr>
            <a:normAutofit/>
          </a:bodyPr>
          <a:lstStyle/>
          <a:p>
            <a:r>
              <a:rPr lang="en-US" altLang="zh-CN" sz="2800" dirty="0" smtClean="0"/>
              <a:t>Wikipedia</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a:buNone/>
            </a:pPr>
            <a:endParaRPr lang="en-US" altLang="zh-CN" dirty="0" smtClean="0"/>
          </a:p>
          <a:p>
            <a:pPr>
              <a:buNone/>
            </a:pPr>
            <a:endParaRPr lang="en-US" altLang="zh-CN" dirty="0" smtClean="0"/>
          </a:p>
          <a:p>
            <a:r>
              <a:rPr lang="en-US" altLang="zh-CN" dirty="0" smtClean="0">
                <a:hlinkClick r:id="rId3"/>
              </a:rPr>
              <a:t>http://en.wikipedia.org/wiki/Levenshtein_distance</a:t>
            </a:r>
            <a:endParaRPr lang="en-US" altLang="zh-CN" dirty="0" smtClean="0"/>
          </a:p>
        </p:txBody>
      </p:sp>
      <p:sp>
        <p:nvSpPr>
          <p:cNvPr id="15" name="标题 1"/>
          <p:cNvSpPr>
            <a:spLocks noGrp="1"/>
          </p:cNvSpPr>
          <p:nvPr>
            <p:ph type="title"/>
          </p:nvPr>
        </p:nvSpPr>
        <p:spPr>
          <a:xfrm>
            <a:off x="457200" y="-99392"/>
            <a:ext cx="8229600" cy="1143000"/>
          </a:xfrm>
        </p:spPr>
        <p:txBody>
          <a:bodyPr>
            <a:normAutofit/>
          </a:bodyPr>
          <a:lstStyle/>
          <a:p>
            <a:r>
              <a:rPr lang="en-US" altLang="zh-CN" dirty="0" smtClean="0"/>
              <a:t>Automatically add the links</a:t>
            </a:r>
            <a:endParaRPr lang="zh-CN" altLang="en-US" dirty="0"/>
          </a:p>
        </p:txBody>
      </p:sp>
      <p:sp>
        <p:nvSpPr>
          <p:cNvPr id="18" name="日期占位符 17"/>
          <p:cNvSpPr>
            <a:spLocks noGrp="1"/>
          </p:cNvSpPr>
          <p:nvPr>
            <p:ph type="dt" sz="half" idx="10"/>
          </p:nvPr>
        </p:nvSpPr>
        <p:spPr/>
        <p:txBody>
          <a:bodyPr/>
          <a:lstStyle/>
          <a:p>
            <a:fld id="{2AD65F09-4291-4448-A32E-F26051BE4C49}" type="datetime1">
              <a:rPr lang="zh-CN" altLang="en-US" smtClean="0"/>
              <a:t>2011/6/5</a:t>
            </a:fld>
            <a:endParaRPr lang="zh-CN" altLang="en-US" dirty="0"/>
          </a:p>
        </p:txBody>
      </p:sp>
      <p:sp>
        <p:nvSpPr>
          <p:cNvPr id="25" name="页脚占位符 24"/>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pic>
        <p:nvPicPr>
          <p:cNvPr id="29" name="图片 28" descr="捕获.JPG"/>
          <p:cNvPicPr>
            <a:picLocks noChangeAspect="1"/>
          </p:cNvPicPr>
          <p:nvPr/>
        </p:nvPicPr>
        <p:blipFill>
          <a:blip r:embed="rId4" cstate="print"/>
          <a:stretch>
            <a:fillRect/>
          </a:stretch>
        </p:blipFill>
        <p:spPr>
          <a:xfrm>
            <a:off x="285752" y="1643050"/>
            <a:ext cx="8306812" cy="4071966"/>
          </a:xfrm>
          <a:prstGeom prst="rect">
            <a:avLst/>
          </a:prstGeom>
        </p:spPr>
      </p:pic>
      <p:sp>
        <p:nvSpPr>
          <p:cNvPr id="40" name="椭圆 39"/>
          <p:cNvSpPr/>
          <p:nvPr/>
        </p:nvSpPr>
        <p:spPr>
          <a:xfrm>
            <a:off x="1714480" y="2786058"/>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571736" y="2786058"/>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071802" y="3143248"/>
            <a:ext cx="50006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714480" y="3857628"/>
            <a:ext cx="121444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28860" y="4143380"/>
            <a:ext cx="128588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00562" y="2786058"/>
            <a:ext cx="42862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500166" y="4857760"/>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995601" y="5038733"/>
            <a:ext cx="85725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857884" y="4143380"/>
            <a:ext cx="92869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643834" y="4000504"/>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572000" y="5014925"/>
            <a:ext cx="128588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灯片编号占位符 18"/>
          <p:cNvSpPr>
            <a:spLocks noGrp="1"/>
          </p:cNvSpPr>
          <p:nvPr>
            <p:ph type="sldNum" sz="quarter" idx="12"/>
          </p:nvPr>
        </p:nvSpPr>
        <p:spPr/>
        <p:txBody>
          <a:bodyPr/>
          <a:lstStyle/>
          <a:p>
            <a:fld id="{0C913308-F349-4B6D-A68A-DD1791B4A57B}" type="slidenum">
              <a:rPr lang="zh-CN" altLang="en-US" smtClean="0"/>
              <a:pPr/>
              <a:t>4</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804BE67-0EA8-44C8-B07E-EC03942057A0}" type="datetime1">
              <a:rPr lang="zh-CN" altLang="en-US" smtClean="0"/>
              <a:t>2011/6/5</a:t>
            </a:fld>
            <a:endParaRPr lang="zh-CN" altLang="en-US"/>
          </a:p>
        </p:txBody>
      </p:sp>
      <p:sp>
        <p:nvSpPr>
          <p:cNvPr id="5" name="页脚占位符 4"/>
          <p:cNvSpPr>
            <a:spLocks noGrp="1"/>
          </p:cNvSpPr>
          <p:nvPr>
            <p:ph type="ftr" sz="quarter" idx="11"/>
          </p:nvPr>
        </p:nvSpPr>
        <p:spPr/>
        <p:txBody>
          <a:bodyPr/>
          <a:lstStyle/>
          <a:p>
            <a:r>
              <a:rPr lang="en-US" altLang="zh-CN" smtClean="0"/>
              <a:t>Faerie @ SIGMOD2011</a:t>
            </a:r>
            <a:endParaRPr lang="zh-CN" altLang="en-US" dirty="0"/>
          </a:p>
        </p:txBody>
      </p:sp>
      <p:sp>
        <p:nvSpPr>
          <p:cNvPr id="7" name="标题 1"/>
          <p:cNvSpPr txBox="1">
            <a:spLocks/>
          </p:cNvSpPr>
          <p:nvPr/>
        </p:nvSpPr>
        <p:spPr>
          <a:xfrm>
            <a:off x="457200" y="-162272"/>
            <a:ext cx="8229600" cy="11430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smtClean="0">
                <a:ln>
                  <a:noFill/>
                </a:ln>
                <a:solidFill>
                  <a:schemeClr val="tx2"/>
                </a:solidFill>
                <a:effectLst/>
                <a:uLnTx/>
                <a:uFillTx/>
                <a:latin typeface="+mj-lt"/>
                <a:ea typeface="+mj-ea"/>
                <a:cs typeface="+mj-cs"/>
              </a:rPr>
              <a:t>Comparison with State-of-the-art Methods</a:t>
            </a:r>
            <a:endParaRPr kumimoji="0" lang="zh-CN" alt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3"/>
          <p:cNvPicPr>
            <a:picLocks noChangeAspect="1" noChangeArrowheads="1"/>
          </p:cNvPicPr>
          <p:nvPr/>
        </p:nvPicPr>
        <p:blipFill>
          <a:blip r:embed="rId2" cstate="print"/>
          <a:srcRect l="34230" t="2891" r="2714" b="9317"/>
          <a:stretch>
            <a:fillRect/>
          </a:stretch>
        </p:blipFill>
        <p:spPr bwMode="auto">
          <a:xfrm>
            <a:off x="395536" y="1484784"/>
            <a:ext cx="8214246" cy="3168352"/>
          </a:xfrm>
          <a:prstGeom prst="rect">
            <a:avLst/>
          </a:prstGeom>
          <a:noFill/>
          <a:ln w="9525">
            <a:noFill/>
            <a:miter lim="800000"/>
            <a:headEnd/>
            <a:tailEnd/>
          </a:ln>
        </p:spPr>
      </p:pic>
      <p:sp>
        <p:nvSpPr>
          <p:cNvPr id="9" name="矩形 8"/>
          <p:cNvSpPr/>
          <p:nvPr/>
        </p:nvSpPr>
        <p:spPr>
          <a:xfrm>
            <a:off x="3491880" y="5157192"/>
            <a:ext cx="3006657" cy="646331"/>
          </a:xfrm>
          <a:prstGeom prst="rect">
            <a:avLst/>
          </a:prstGeom>
        </p:spPr>
        <p:txBody>
          <a:bodyPr wrap="none">
            <a:spAutoFit/>
          </a:bodyPr>
          <a:lstStyle/>
          <a:p>
            <a:r>
              <a:rPr lang="en-US" altLang="zh-CN" sz="3600" dirty="0" smtClean="0"/>
              <a:t>Faerie VS ISH </a:t>
            </a:r>
            <a:endParaRPr lang="zh-CN" altLang="en-US" sz="3600" dirty="0"/>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40</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04664"/>
            <a:ext cx="8748464" cy="1143000"/>
          </a:xfrm>
        </p:spPr>
        <p:txBody>
          <a:bodyPr>
            <a:noAutofit/>
          </a:bodyPr>
          <a:lstStyle/>
          <a:p>
            <a:r>
              <a:rPr lang="en-US" altLang="zh-CN" sz="4000" b="1" dirty="0" smtClean="0"/>
              <a:t>Scalability with Dictionary Sizes</a:t>
            </a:r>
            <a:endParaRPr lang="zh-CN" altLang="en-US" sz="4000" dirty="0"/>
          </a:p>
        </p:txBody>
      </p:sp>
      <p:sp>
        <p:nvSpPr>
          <p:cNvPr id="4" name="日期占位符 3"/>
          <p:cNvSpPr>
            <a:spLocks noGrp="1"/>
          </p:cNvSpPr>
          <p:nvPr>
            <p:ph type="dt" sz="half" idx="10"/>
          </p:nvPr>
        </p:nvSpPr>
        <p:spPr/>
        <p:txBody>
          <a:bodyPr/>
          <a:lstStyle/>
          <a:p>
            <a:fld id="{1E429114-D675-42E4-8F94-4F67EE034E9C}" type="datetime1">
              <a:rPr lang="zh-CN" altLang="en-US" smtClean="0"/>
              <a:t>2011/6/5</a:t>
            </a:fld>
            <a:endParaRPr lang="zh-CN" altLang="en-US"/>
          </a:p>
        </p:txBody>
      </p:sp>
      <p:sp>
        <p:nvSpPr>
          <p:cNvPr id="8" name="页脚占位符 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pic>
        <p:nvPicPr>
          <p:cNvPr id="13314" name="Picture 2"/>
          <p:cNvPicPr>
            <a:picLocks noGrp="1" noChangeAspect="1" noChangeArrowheads="1"/>
          </p:cNvPicPr>
          <p:nvPr>
            <p:ph idx="1"/>
          </p:nvPr>
        </p:nvPicPr>
        <p:blipFill>
          <a:blip r:embed="rId3" cstate="print"/>
          <a:srcRect l="1647" t="5005" r="79000" b="12847"/>
          <a:stretch>
            <a:fillRect/>
          </a:stretch>
        </p:blipFill>
        <p:spPr bwMode="auto">
          <a:xfrm>
            <a:off x="323528" y="2241634"/>
            <a:ext cx="3816424" cy="3491622"/>
          </a:xfrm>
          <a:prstGeom prst="rect">
            <a:avLst/>
          </a:prstGeom>
          <a:noFill/>
          <a:ln w="9525">
            <a:noFill/>
            <a:miter lim="800000"/>
            <a:headEnd/>
            <a:tailEnd/>
          </a:ln>
        </p:spPr>
      </p:pic>
      <p:sp>
        <p:nvSpPr>
          <p:cNvPr id="10" name="内容占位符 2"/>
          <p:cNvSpPr txBox="1">
            <a:spLocks/>
          </p:cNvSpPr>
          <p:nvPr/>
        </p:nvSpPr>
        <p:spPr>
          <a:xfrm>
            <a:off x="500034" y="1785926"/>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2"/>
          <p:cNvPicPr>
            <a:picLocks noChangeAspect="1" noChangeArrowheads="1"/>
          </p:cNvPicPr>
          <p:nvPr/>
        </p:nvPicPr>
        <p:blipFill>
          <a:blip r:embed="rId3" cstate="print"/>
          <a:srcRect l="41124" r="39626" b="14748"/>
          <a:stretch>
            <a:fillRect/>
          </a:stretch>
        </p:blipFill>
        <p:spPr bwMode="auto">
          <a:xfrm>
            <a:off x="4499992" y="1988840"/>
            <a:ext cx="4104456" cy="3917890"/>
          </a:xfrm>
          <a:prstGeom prst="rect">
            <a:avLst/>
          </a:prstGeom>
          <a:noFill/>
          <a:ln w="9525">
            <a:noFill/>
            <a:miter lim="800000"/>
            <a:headEnd/>
            <a:tailEnd/>
          </a:ln>
        </p:spPr>
      </p:pic>
      <p:sp>
        <p:nvSpPr>
          <p:cNvPr id="12" name="灯片编号占位符 11"/>
          <p:cNvSpPr>
            <a:spLocks noGrp="1"/>
          </p:cNvSpPr>
          <p:nvPr>
            <p:ph type="sldNum" sz="quarter" idx="12"/>
          </p:nvPr>
        </p:nvSpPr>
        <p:spPr/>
        <p:txBody>
          <a:bodyPr/>
          <a:lstStyle/>
          <a:p>
            <a:fld id="{0C913308-F349-4B6D-A68A-DD1791B4A57B}" type="slidenum">
              <a:rPr lang="zh-CN" altLang="en-US" smtClean="0"/>
              <a:pPr/>
              <a:t>41</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Preliminaries</a:t>
            </a:r>
          </a:p>
          <a:p>
            <a:r>
              <a:rPr lang="en-US" altLang="zh-CN" dirty="0" smtClean="0"/>
              <a:t>A Unified Framework</a:t>
            </a:r>
          </a:p>
          <a:p>
            <a:r>
              <a:rPr lang="en-US" altLang="zh-CN" dirty="0" smtClean="0"/>
              <a:t>Heap-based Filtering Algorithm</a:t>
            </a:r>
          </a:p>
          <a:p>
            <a:r>
              <a:rPr lang="en-US" altLang="zh-CN" dirty="0" smtClean="0"/>
              <a:t>Improving The Single-heap-based Method</a:t>
            </a:r>
          </a:p>
          <a:p>
            <a:r>
              <a:rPr lang="en-US" altLang="zh-CN" dirty="0" smtClean="0"/>
              <a:t>Experiment</a:t>
            </a:r>
          </a:p>
          <a:p>
            <a:r>
              <a:rPr lang="en-US" altLang="zh-CN" dirty="0" smtClean="0">
                <a:solidFill>
                  <a:srgbClr val="FF0000"/>
                </a:solidFill>
              </a:rPr>
              <a:t>Conclusion</a:t>
            </a:r>
          </a:p>
        </p:txBody>
      </p:sp>
      <p:sp>
        <p:nvSpPr>
          <p:cNvPr id="4" name="日期占位符 3"/>
          <p:cNvSpPr>
            <a:spLocks noGrp="1"/>
          </p:cNvSpPr>
          <p:nvPr>
            <p:ph type="dt" sz="half" idx="10"/>
          </p:nvPr>
        </p:nvSpPr>
        <p:spPr/>
        <p:txBody>
          <a:bodyPr/>
          <a:lstStyle/>
          <a:p>
            <a:fld id="{89C1B309-8A7E-4469-B914-2E73F133BF66}" type="datetime1">
              <a:rPr lang="zh-CN" altLang="en-US" smtClean="0"/>
              <a:t>2011/6/5</a:t>
            </a:fld>
            <a:endParaRPr lang="zh-CN" altLang="en-US"/>
          </a:p>
        </p:txBody>
      </p:sp>
      <p:sp>
        <p:nvSpPr>
          <p:cNvPr id="8" name="页脚占位符 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42</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25760"/>
            <a:ext cx="8229600" cy="1143000"/>
          </a:xfrm>
        </p:spPr>
        <p:txBody>
          <a:bodyPr/>
          <a:lstStyle/>
          <a:p>
            <a:r>
              <a:rPr lang="en-US" altLang="zh-CN" b="1" dirty="0" smtClean="0"/>
              <a:t>Conclusion</a:t>
            </a:r>
            <a:endParaRPr lang="zh-CN" altLang="en-US" b="1" dirty="0" smtClean="0"/>
          </a:p>
        </p:txBody>
      </p:sp>
      <p:sp>
        <p:nvSpPr>
          <p:cNvPr id="3" name="内容占位符 2"/>
          <p:cNvSpPr>
            <a:spLocks noGrp="1"/>
          </p:cNvSpPr>
          <p:nvPr>
            <p:ph idx="1"/>
          </p:nvPr>
        </p:nvSpPr>
        <p:spPr>
          <a:xfrm>
            <a:off x="-324544" y="1772816"/>
            <a:ext cx="9434344" cy="5000660"/>
          </a:xfrm>
        </p:spPr>
        <p:txBody>
          <a:bodyPr>
            <a:noAutofit/>
          </a:bodyPr>
          <a:lstStyle/>
          <a:p>
            <a:pPr lvl="1">
              <a:buFont typeface="Wingdings" pitchFamily="2" charset="2"/>
              <a:buChar char="Ø"/>
            </a:pPr>
            <a:r>
              <a:rPr lang="en-US" altLang="zh-CN" sz="2600" dirty="0" smtClean="0"/>
              <a:t>A unified framework to support various similarity functions.</a:t>
            </a:r>
          </a:p>
          <a:p>
            <a:pPr lvl="1">
              <a:buFont typeface="Wingdings" pitchFamily="2" charset="2"/>
              <a:buChar char="Ø"/>
            </a:pPr>
            <a:r>
              <a:rPr lang="en-US" altLang="zh-CN" sz="2600" dirty="0" smtClean="0"/>
              <a:t>Heap-based filtering algorithms to efficiently extract similar entities from a document. </a:t>
            </a:r>
          </a:p>
          <a:p>
            <a:pPr lvl="1">
              <a:buFont typeface="Wingdings" pitchFamily="2" charset="2"/>
              <a:buChar char="Ø"/>
            </a:pPr>
            <a:r>
              <a:rPr lang="en-US" altLang="zh-CN" sz="2600" dirty="0" smtClean="0"/>
              <a:t>A single-heap-based algorithm which can utilize the shared computation across overlaps of substrings</a:t>
            </a:r>
          </a:p>
          <a:p>
            <a:pPr lvl="1">
              <a:buFont typeface="Wingdings" pitchFamily="2" charset="2"/>
              <a:buChar char="Ø"/>
            </a:pPr>
            <a:r>
              <a:rPr lang="en-US" altLang="zh-CN" sz="2600" dirty="0" smtClean="0"/>
              <a:t>Several pruning techniques to prune large numbers of unnecessary candidate pairs. </a:t>
            </a:r>
          </a:p>
          <a:p>
            <a:pPr lvl="1">
              <a:buFont typeface="Wingdings" pitchFamily="2" charset="2"/>
              <a:buChar char="Ø"/>
            </a:pPr>
            <a:r>
              <a:rPr lang="en-US" altLang="zh-CN" sz="2600" dirty="0" smtClean="0"/>
              <a:t>The experimental results show that our method achieves high performance and outperforms state-of-the-art studies.</a:t>
            </a:r>
            <a:endParaRPr lang="zh-CN" altLang="en-US" sz="2600" dirty="0"/>
          </a:p>
        </p:txBody>
      </p:sp>
      <p:sp>
        <p:nvSpPr>
          <p:cNvPr id="4" name="日期占位符 3"/>
          <p:cNvSpPr>
            <a:spLocks noGrp="1"/>
          </p:cNvSpPr>
          <p:nvPr>
            <p:ph type="dt" sz="half" idx="10"/>
          </p:nvPr>
        </p:nvSpPr>
        <p:spPr/>
        <p:txBody>
          <a:bodyPr/>
          <a:lstStyle/>
          <a:p>
            <a:fld id="{043FE99B-AE2D-4012-9625-3058D9C8999A}" type="datetime1">
              <a:rPr lang="zh-CN" altLang="en-US" smtClean="0"/>
              <a:t>2011/6/5</a:t>
            </a:fld>
            <a:endParaRPr lang="zh-CN" altLang="en-US"/>
          </a:p>
        </p:txBody>
      </p:sp>
      <p:sp>
        <p:nvSpPr>
          <p:cNvPr id="8" name="页脚占位符 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43</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8B3B8A6-B6A7-46CA-9D45-16FF2F27C190}" type="datetime1">
              <a:rPr lang="zh-CN" altLang="en-US" smtClean="0"/>
              <a:t>2011/6/5</a:t>
            </a:fld>
            <a:endParaRPr lang="zh-CN" altLang="en-US"/>
          </a:p>
        </p:txBody>
      </p:sp>
      <p:sp>
        <p:nvSpPr>
          <p:cNvPr id="6" name="TextBox 5"/>
          <p:cNvSpPr txBox="1"/>
          <p:nvPr/>
        </p:nvSpPr>
        <p:spPr>
          <a:xfrm>
            <a:off x="1937300" y="1844824"/>
            <a:ext cx="5371004" cy="2483108"/>
          </a:xfrm>
          <a:prstGeom prst="cloudCallout">
            <a:avLst/>
          </a:prstGeom>
          <a:blipFill>
            <a:blip r:embed="rId3" cstate="print"/>
            <a:tile tx="0" ty="0" sx="100000" sy="100000" flip="none" algn="tl"/>
          </a:blipFill>
          <a:ln>
            <a:solidFill>
              <a:schemeClr val="tx1"/>
            </a:solidFill>
          </a:ln>
        </p:spPr>
        <p:txBody>
          <a:bodyPr wrap="square" rtlCol="0">
            <a:spAutoFit/>
          </a:bodyPr>
          <a:lstStyle/>
          <a:p>
            <a:pPr algn="ctr"/>
            <a:r>
              <a:rPr lang="en-US" altLang="zh-CN"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Gungsuh" pitchFamily="18" charset="-127"/>
                <a:ea typeface="Gungsuh" pitchFamily="18" charset="-127"/>
              </a:rPr>
              <a:t>Thanks!</a:t>
            </a:r>
          </a:p>
          <a:p>
            <a:pPr algn="ctr"/>
            <a:r>
              <a:rPr lang="en-US" altLang="zh-CN"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Gungsuh" pitchFamily="18" charset="-127"/>
                <a:ea typeface="Gungsuh" pitchFamily="18" charset="-127"/>
              </a:rPr>
              <a:t>Q&amp;A</a:t>
            </a:r>
            <a:endParaRPr lang="zh-CN" alt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Gungsuh" pitchFamily="18" charset="-127"/>
              <a:ea typeface="Gungsuh" pitchFamily="18" charset="-127"/>
            </a:endParaRPr>
          </a:p>
        </p:txBody>
      </p:sp>
      <p:sp>
        <p:nvSpPr>
          <p:cNvPr id="8" name="页脚占位符 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0" name="TextBox 9"/>
          <p:cNvSpPr txBox="1"/>
          <p:nvPr/>
        </p:nvSpPr>
        <p:spPr>
          <a:xfrm>
            <a:off x="2684211" y="5373216"/>
            <a:ext cx="4192045" cy="408623"/>
          </a:xfrm>
          <a:prstGeom prst="flowChartAlternateProcess">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dirty="0" smtClean="0">
                <a:solidFill>
                  <a:schemeClr val="tx1"/>
                </a:solidFill>
                <a:hlinkClick r:id="rId4"/>
              </a:rPr>
              <a:t>http://dbgroup.cs.tsinghua.edu.cn/ligl/</a:t>
            </a:r>
            <a:endParaRPr lang="zh-CN" altLang="en-US" dirty="0">
              <a:solidFill>
                <a:schemeClr val="tx1"/>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44</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smtClean="0"/>
              <a:t>Pruning Techniques—Batch Count</a:t>
            </a:r>
            <a:endParaRPr lang="zh-CN" altLang="en-US" dirty="0"/>
          </a:p>
        </p:txBody>
      </p:sp>
      <p:sp>
        <p:nvSpPr>
          <p:cNvPr id="9" name="日期占位符 8"/>
          <p:cNvSpPr>
            <a:spLocks noGrp="1"/>
          </p:cNvSpPr>
          <p:nvPr>
            <p:ph type="dt" sz="half" idx="10"/>
          </p:nvPr>
        </p:nvSpPr>
        <p:spPr/>
        <p:txBody>
          <a:bodyPr/>
          <a:lstStyle/>
          <a:p>
            <a:fld id="{42E24FC1-3EC2-4781-83E8-61EB4653BE60}"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8" name="矩形 7"/>
          <p:cNvSpPr/>
          <p:nvPr/>
        </p:nvSpPr>
        <p:spPr>
          <a:xfrm>
            <a:off x="142844" y="1500174"/>
            <a:ext cx="8715404" cy="1323439"/>
          </a:xfrm>
          <a:prstGeom prst="rect">
            <a:avLst/>
          </a:prstGeom>
        </p:spPr>
        <p:txBody>
          <a:bodyPr wrap="square">
            <a:spAutoFit/>
          </a:bodyPr>
          <a:lstStyle/>
          <a:p>
            <a:r>
              <a:rPr lang="en-US" altLang="zh-CN" sz="2000" i="1" dirty="0" smtClean="0"/>
              <a:t>Consider an entity e and its position list </a:t>
            </a:r>
            <a:r>
              <a:rPr lang="en-US" altLang="zh-CN" sz="2000" i="1" dirty="0" err="1" smtClean="0"/>
              <a:t>Pe</a:t>
            </a:r>
            <a:r>
              <a:rPr lang="en-US" altLang="zh-CN" sz="2000" i="1" dirty="0" smtClean="0"/>
              <a:t> = [p1 · · · pm]. A </a:t>
            </a:r>
            <a:r>
              <a:rPr lang="en-US" altLang="zh-CN" sz="2000" i="1" dirty="0" err="1" smtClean="0"/>
              <a:t>sublist</a:t>
            </a:r>
            <a:r>
              <a:rPr lang="en-US" altLang="zh-CN" sz="2000" i="1" dirty="0" smtClean="0"/>
              <a:t> </a:t>
            </a:r>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window of </a:t>
            </a:r>
            <a:r>
              <a:rPr lang="en-US" altLang="zh-CN" sz="2000" i="1" dirty="0" err="1" smtClean="0"/>
              <a:t>Pe</a:t>
            </a:r>
            <a:r>
              <a:rPr lang="en-US" altLang="zh-CN" sz="2000" i="1" dirty="0" smtClean="0"/>
              <a:t> for 1 ≤ </a:t>
            </a:r>
            <a:r>
              <a:rPr lang="en-US" altLang="zh-CN" sz="2000" i="1" dirty="0" err="1" smtClean="0"/>
              <a:t>i</a:t>
            </a:r>
            <a:r>
              <a:rPr lang="en-US" altLang="zh-CN" sz="2000" i="1" dirty="0" smtClean="0"/>
              <a:t> ≤ j ≤ m. </a:t>
            </a:r>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valid window, if </a:t>
            </a:r>
            <a:r>
              <a:rPr lang="en-US" altLang="zh-CN" sz="2000" i="1" dirty="0" err="1" smtClean="0"/>
              <a:t>Tl</a:t>
            </a:r>
            <a:r>
              <a:rPr lang="en-US" altLang="zh-CN" sz="2000" i="1" dirty="0" smtClean="0"/>
              <a:t> ≤ |</a:t>
            </a:r>
            <a:r>
              <a:rPr lang="en-US" altLang="zh-CN" sz="2000" i="1" dirty="0" err="1" smtClean="0"/>
              <a:t>Pe</a:t>
            </a:r>
            <a:r>
              <a:rPr lang="en-US" altLang="zh-CN" sz="2000" i="1" dirty="0" smtClean="0"/>
              <a:t>[</a:t>
            </a:r>
            <a:r>
              <a:rPr lang="en-US" altLang="zh-CN" sz="2000" i="1" dirty="0" err="1" smtClean="0"/>
              <a:t>i</a:t>
            </a:r>
            <a:r>
              <a:rPr lang="en-US" altLang="zh-CN" sz="2000" i="1" dirty="0" smtClean="0"/>
              <a:t> · · · j]| ≤ e. </a:t>
            </a:r>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candidate window, if </a:t>
            </a:r>
            <a:r>
              <a:rPr lang="en-US" altLang="zh-CN" sz="2000" i="1" dirty="0" err="1" smtClean="0"/>
              <a:t>Pe</a:t>
            </a:r>
            <a:r>
              <a:rPr lang="en-US" altLang="zh-CN" sz="2000" i="1" dirty="0" smtClean="0"/>
              <a:t>[</a:t>
            </a:r>
            <a:r>
              <a:rPr lang="en-US" altLang="zh-CN" sz="2000" i="1" dirty="0" err="1" smtClean="0"/>
              <a:t>i</a:t>
            </a:r>
            <a:r>
              <a:rPr lang="en-US" altLang="zh-CN" sz="2000" i="1" dirty="0" smtClean="0"/>
              <a:t> · · · j] is a valid window and ⊥e ≤ |D[pi · · · </a:t>
            </a:r>
            <a:r>
              <a:rPr lang="en-US" altLang="zh-CN" sz="2000" i="1" dirty="0" err="1" smtClean="0"/>
              <a:t>pj</a:t>
            </a:r>
            <a:r>
              <a:rPr lang="en-US" altLang="zh-CN" sz="2000" i="1" dirty="0" smtClean="0"/>
              <a:t> ]| ≤ e.</a:t>
            </a:r>
            <a:endParaRPr lang="zh-CN" altLang="en-US" sz="2000" dirty="0"/>
          </a:p>
        </p:txBody>
      </p:sp>
      <p:pic>
        <p:nvPicPr>
          <p:cNvPr id="15" name="Picture 3"/>
          <p:cNvPicPr>
            <a:picLocks noChangeAspect="1" noChangeArrowheads="1"/>
          </p:cNvPicPr>
          <p:nvPr/>
        </p:nvPicPr>
        <p:blipFill>
          <a:blip r:embed="rId3" cstate="print"/>
          <a:srcRect/>
          <a:stretch>
            <a:fillRect/>
          </a:stretch>
        </p:blipFill>
        <p:spPr bwMode="auto">
          <a:xfrm>
            <a:off x="714348" y="3071810"/>
            <a:ext cx="6862740" cy="2883653"/>
          </a:xfrm>
          <a:prstGeom prst="rect">
            <a:avLst/>
          </a:prstGeom>
          <a:noFill/>
          <a:ln w="9525">
            <a:noFill/>
            <a:miter lim="800000"/>
            <a:headEnd/>
            <a:tailEnd/>
          </a:ln>
        </p:spPr>
      </p:pic>
      <p:sp>
        <p:nvSpPr>
          <p:cNvPr id="16" name="Line 14"/>
          <p:cNvSpPr>
            <a:spLocks noChangeShapeType="1"/>
          </p:cNvSpPr>
          <p:nvPr/>
        </p:nvSpPr>
        <p:spPr bwMode="auto">
          <a:xfrm>
            <a:off x="1928794" y="4714884"/>
            <a:ext cx="1143008" cy="0"/>
          </a:xfrm>
          <a:prstGeom prst="line">
            <a:avLst/>
          </a:prstGeom>
          <a:noFill/>
          <a:ln w="19050">
            <a:solidFill>
              <a:srgbClr val="FF0000"/>
            </a:solidFill>
            <a:round/>
            <a:headEnd/>
            <a:tailEnd/>
          </a:ln>
        </p:spPr>
        <p:txBody>
          <a:bodyPr anchor="b"/>
          <a:lstStyle/>
          <a:p>
            <a:endParaRPr lang="zh-CN" altLang="en-US"/>
          </a:p>
        </p:txBody>
      </p:sp>
      <p:sp>
        <p:nvSpPr>
          <p:cNvPr id="17" name="Line 14"/>
          <p:cNvSpPr>
            <a:spLocks noChangeShapeType="1"/>
          </p:cNvSpPr>
          <p:nvPr/>
        </p:nvSpPr>
        <p:spPr bwMode="auto">
          <a:xfrm>
            <a:off x="1785918" y="5572140"/>
            <a:ext cx="214314" cy="0"/>
          </a:xfrm>
          <a:prstGeom prst="line">
            <a:avLst/>
          </a:prstGeom>
          <a:noFill/>
          <a:ln w="19050">
            <a:solidFill>
              <a:srgbClr val="FF0000"/>
            </a:solidFill>
            <a:round/>
            <a:headEnd/>
            <a:tailEnd/>
          </a:ln>
        </p:spPr>
        <p:txBody>
          <a:bodyPr anchor="b"/>
          <a:lstStyle/>
          <a:p>
            <a:endParaRPr lang="zh-CN" altLang="en-US"/>
          </a:p>
        </p:txBody>
      </p:sp>
      <p:sp>
        <p:nvSpPr>
          <p:cNvPr id="18" name="Line 14"/>
          <p:cNvSpPr>
            <a:spLocks noChangeShapeType="1"/>
          </p:cNvSpPr>
          <p:nvPr/>
        </p:nvSpPr>
        <p:spPr bwMode="auto">
          <a:xfrm>
            <a:off x="2311384" y="5572140"/>
            <a:ext cx="214314" cy="0"/>
          </a:xfrm>
          <a:prstGeom prst="line">
            <a:avLst/>
          </a:prstGeom>
          <a:noFill/>
          <a:ln w="19050">
            <a:solidFill>
              <a:srgbClr val="FF0000"/>
            </a:solidFill>
            <a:round/>
            <a:headEnd/>
            <a:tailEnd/>
          </a:ln>
        </p:spPr>
        <p:txBody>
          <a:bodyPr anchor="b"/>
          <a:lstStyle/>
          <a:p>
            <a:endParaRPr lang="zh-CN" altLang="en-US"/>
          </a:p>
        </p:txBody>
      </p:sp>
      <p:sp>
        <p:nvSpPr>
          <p:cNvPr id="19" name="Line 14"/>
          <p:cNvSpPr>
            <a:spLocks noChangeShapeType="1"/>
          </p:cNvSpPr>
          <p:nvPr/>
        </p:nvSpPr>
        <p:spPr bwMode="auto">
          <a:xfrm>
            <a:off x="3929058" y="5572140"/>
            <a:ext cx="214314" cy="0"/>
          </a:xfrm>
          <a:prstGeom prst="line">
            <a:avLst/>
          </a:prstGeom>
          <a:noFill/>
          <a:ln w="19050">
            <a:solidFill>
              <a:srgbClr val="FF0000"/>
            </a:solidFill>
            <a:round/>
            <a:headEnd/>
            <a:tailEnd/>
          </a:ln>
        </p:spPr>
        <p:txBody>
          <a:bodyPr anchor="b"/>
          <a:lstStyle/>
          <a:p>
            <a:endParaRPr lang="zh-CN" altLang="en-US"/>
          </a:p>
        </p:txBody>
      </p:sp>
      <p:sp>
        <p:nvSpPr>
          <p:cNvPr id="20" name="Line 14"/>
          <p:cNvSpPr>
            <a:spLocks noChangeShapeType="1"/>
          </p:cNvSpPr>
          <p:nvPr/>
        </p:nvSpPr>
        <p:spPr bwMode="auto">
          <a:xfrm>
            <a:off x="4065584" y="5624528"/>
            <a:ext cx="214314" cy="0"/>
          </a:xfrm>
          <a:prstGeom prst="line">
            <a:avLst/>
          </a:prstGeom>
          <a:noFill/>
          <a:ln w="19050">
            <a:solidFill>
              <a:srgbClr val="FF0000"/>
            </a:solidFill>
            <a:round/>
            <a:headEnd/>
            <a:tailEnd/>
          </a:ln>
        </p:spPr>
        <p:txBody>
          <a:bodyPr anchor="b"/>
          <a:lstStyle/>
          <a:p>
            <a:endParaRPr lang="zh-CN" altLang="en-US"/>
          </a:p>
        </p:txBody>
      </p:sp>
      <p:sp>
        <p:nvSpPr>
          <p:cNvPr id="21" name="Line 14"/>
          <p:cNvSpPr>
            <a:spLocks noChangeShapeType="1"/>
          </p:cNvSpPr>
          <p:nvPr/>
        </p:nvSpPr>
        <p:spPr bwMode="auto">
          <a:xfrm>
            <a:off x="5091116" y="5572140"/>
            <a:ext cx="214314" cy="0"/>
          </a:xfrm>
          <a:prstGeom prst="line">
            <a:avLst/>
          </a:prstGeom>
          <a:noFill/>
          <a:ln w="19050">
            <a:solidFill>
              <a:srgbClr val="FF0000"/>
            </a:solidFill>
            <a:round/>
            <a:headEnd/>
            <a:tailEnd/>
          </a:ln>
        </p:spPr>
        <p:txBody>
          <a:bodyPr anchor="b"/>
          <a:lstStyle/>
          <a:p>
            <a:endParaRPr lang="zh-CN" altLang="en-US"/>
          </a:p>
        </p:txBody>
      </p:sp>
      <p:sp>
        <p:nvSpPr>
          <p:cNvPr id="22" name="Line 14"/>
          <p:cNvSpPr>
            <a:spLocks noChangeShapeType="1"/>
          </p:cNvSpPr>
          <p:nvPr/>
        </p:nvSpPr>
        <p:spPr bwMode="auto">
          <a:xfrm>
            <a:off x="6572264" y="5572140"/>
            <a:ext cx="214314" cy="0"/>
          </a:xfrm>
          <a:prstGeom prst="line">
            <a:avLst/>
          </a:prstGeom>
          <a:noFill/>
          <a:ln w="19050">
            <a:solidFill>
              <a:srgbClr val="FF0000"/>
            </a:solidFill>
            <a:round/>
            <a:headEnd/>
            <a:tailEnd/>
          </a:ln>
        </p:spPr>
        <p:txBody>
          <a:bodyPr anchor="b"/>
          <a:lstStyle/>
          <a:p>
            <a:endParaRPr lang="zh-CN" altLang="en-US"/>
          </a:p>
        </p:txBody>
      </p:sp>
      <p:sp>
        <p:nvSpPr>
          <p:cNvPr id="23" name="Line 14"/>
          <p:cNvSpPr>
            <a:spLocks noChangeShapeType="1"/>
          </p:cNvSpPr>
          <p:nvPr/>
        </p:nvSpPr>
        <p:spPr bwMode="auto">
          <a:xfrm>
            <a:off x="6819916" y="5624528"/>
            <a:ext cx="214314" cy="0"/>
          </a:xfrm>
          <a:prstGeom prst="line">
            <a:avLst/>
          </a:prstGeom>
          <a:noFill/>
          <a:ln w="19050">
            <a:solidFill>
              <a:srgbClr val="FF0000"/>
            </a:solidFill>
            <a:round/>
            <a:headEnd/>
            <a:tailEnd/>
          </a:ln>
        </p:spPr>
        <p:txBody>
          <a:bodyPr anchor="b"/>
          <a:lstStyle/>
          <a:p>
            <a:endParaRPr lang="zh-CN" altLang="en-US"/>
          </a:p>
        </p:txBody>
      </p:sp>
      <p:sp>
        <p:nvSpPr>
          <p:cNvPr id="24" name="Line 14"/>
          <p:cNvSpPr>
            <a:spLocks noChangeShapeType="1"/>
          </p:cNvSpPr>
          <p:nvPr/>
        </p:nvSpPr>
        <p:spPr bwMode="auto">
          <a:xfrm>
            <a:off x="6688152" y="5599128"/>
            <a:ext cx="214314" cy="0"/>
          </a:xfrm>
          <a:prstGeom prst="line">
            <a:avLst/>
          </a:prstGeom>
          <a:noFill/>
          <a:ln w="19050">
            <a:solidFill>
              <a:srgbClr val="FF0000"/>
            </a:solidFill>
            <a:round/>
            <a:headEnd/>
            <a:tailEnd/>
          </a:ln>
        </p:spPr>
        <p:txBody>
          <a:bodyPr anchor="b"/>
          <a:lstStyle/>
          <a:p>
            <a:endParaRPr lang="zh-CN" altLang="en-US"/>
          </a:p>
        </p:txBody>
      </p:sp>
      <p:sp>
        <p:nvSpPr>
          <p:cNvPr id="25" name="Line 14"/>
          <p:cNvSpPr>
            <a:spLocks noChangeShapeType="1"/>
          </p:cNvSpPr>
          <p:nvPr/>
        </p:nvSpPr>
        <p:spPr bwMode="auto">
          <a:xfrm>
            <a:off x="6923104" y="5572140"/>
            <a:ext cx="214314" cy="0"/>
          </a:xfrm>
          <a:prstGeom prst="line">
            <a:avLst/>
          </a:prstGeom>
          <a:noFill/>
          <a:ln w="19050">
            <a:solidFill>
              <a:srgbClr val="FF0000"/>
            </a:solidFill>
            <a:round/>
            <a:headEnd/>
            <a:tailEnd/>
          </a:ln>
        </p:spPr>
        <p:txBody>
          <a:bodyPr anchor="b"/>
          <a:lstStyle/>
          <a:p>
            <a:endParaRPr lang="zh-CN" altLang="en-US"/>
          </a:p>
        </p:txBody>
      </p:sp>
      <p:sp>
        <p:nvSpPr>
          <p:cNvPr id="26" name="Line 14"/>
          <p:cNvSpPr>
            <a:spLocks noChangeShapeType="1"/>
          </p:cNvSpPr>
          <p:nvPr/>
        </p:nvSpPr>
        <p:spPr bwMode="auto">
          <a:xfrm>
            <a:off x="947712" y="5838842"/>
            <a:ext cx="214314" cy="0"/>
          </a:xfrm>
          <a:prstGeom prst="line">
            <a:avLst/>
          </a:prstGeom>
          <a:noFill/>
          <a:ln w="19050">
            <a:solidFill>
              <a:srgbClr val="FF0000"/>
            </a:solidFill>
            <a:round/>
            <a:headEnd/>
            <a:tailEnd/>
          </a:ln>
        </p:spPr>
        <p:txBody>
          <a:bodyPr anchor="b"/>
          <a:lstStyle/>
          <a:p>
            <a:endParaRPr lang="zh-CN" altLang="en-US"/>
          </a:p>
        </p:txBody>
      </p:sp>
      <p:sp>
        <p:nvSpPr>
          <p:cNvPr id="27" name="Line 14"/>
          <p:cNvSpPr>
            <a:spLocks noChangeShapeType="1"/>
          </p:cNvSpPr>
          <p:nvPr/>
        </p:nvSpPr>
        <p:spPr bwMode="auto">
          <a:xfrm>
            <a:off x="1474766" y="5830904"/>
            <a:ext cx="214314" cy="0"/>
          </a:xfrm>
          <a:prstGeom prst="line">
            <a:avLst/>
          </a:prstGeom>
          <a:noFill/>
          <a:ln w="19050">
            <a:solidFill>
              <a:srgbClr val="FF0000"/>
            </a:solidFill>
            <a:round/>
            <a:headEnd/>
            <a:tailEnd/>
          </a:ln>
        </p:spPr>
        <p:txBody>
          <a:bodyPr anchor="b"/>
          <a:lstStyle/>
          <a:p>
            <a:endParaRPr lang="zh-CN" altLang="en-US"/>
          </a:p>
        </p:txBody>
      </p:sp>
      <p:sp>
        <p:nvSpPr>
          <p:cNvPr id="28" name="Line 14"/>
          <p:cNvSpPr>
            <a:spLocks noChangeShapeType="1"/>
          </p:cNvSpPr>
          <p:nvPr/>
        </p:nvSpPr>
        <p:spPr bwMode="auto">
          <a:xfrm>
            <a:off x="2149458" y="5824554"/>
            <a:ext cx="214314" cy="0"/>
          </a:xfrm>
          <a:prstGeom prst="line">
            <a:avLst/>
          </a:prstGeom>
          <a:noFill/>
          <a:ln w="19050">
            <a:solidFill>
              <a:srgbClr val="FF0000"/>
            </a:solidFill>
            <a:round/>
            <a:headEnd/>
            <a:tailEnd/>
          </a:ln>
        </p:spPr>
        <p:txBody>
          <a:bodyPr anchor="b"/>
          <a:lstStyle/>
          <a:p>
            <a:endParaRPr lang="zh-CN" altLang="en-US"/>
          </a:p>
        </p:txBody>
      </p:sp>
      <p:sp>
        <p:nvSpPr>
          <p:cNvPr id="29" name="Line 14"/>
          <p:cNvSpPr>
            <a:spLocks noChangeShapeType="1"/>
          </p:cNvSpPr>
          <p:nvPr/>
        </p:nvSpPr>
        <p:spPr bwMode="auto">
          <a:xfrm>
            <a:off x="2624124" y="5826142"/>
            <a:ext cx="214314" cy="0"/>
          </a:xfrm>
          <a:prstGeom prst="line">
            <a:avLst/>
          </a:prstGeom>
          <a:noFill/>
          <a:ln w="19050">
            <a:solidFill>
              <a:srgbClr val="FF0000"/>
            </a:solidFill>
            <a:round/>
            <a:headEnd/>
            <a:tailEnd/>
          </a:ln>
        </p:spPr>
        <p:txBody>
          <a:bodyPr anchor="b"/>
          <a:lstStyle/>
          <a:p>
            <a:endParaRPr lang="zh-CN" altLang="en-US"/>
          </a:p>
        </p:txBody>
      </p:sp>
      <p:sp>
        <p:nvSpPr>
          <p:cNvPr id="30" name="Line 14"/>
          <p:cNvSpPr>
            <a:spLocks noChangeShapeType="1"/>
          </p:cNvSpPr>
          <p:nvPr/>
        </p:nvSpPr>
        <p:spPr bwMode="auto">
          <a:xfrm>
            <a:off x="3155940" y="5832492"/>
            <a:ext cx="214314" cy="0"/>
          </a:xfrm>
          <a:prstGeom prst="line">
            <a:avLst/>
          </a:prstGeom>
          <a:noFill/>
          <a:ln w="19050">
            <a:solidFill>
              <a:srgbClr val="FF0000"/>
            </a:solidFill>
            <a:round/>
            <a:headEnd/>
            <a:tailEnd/>
          </a:ln>
        </p:spPr>
        <p:txBody>
          <a:bodyPr anchor="b"/>
          <a:lstStyle/>
          <a:p>
            <a:endParaRPr lang="zh-CN" altLang="en-US"/>
          </a:p>
        </p:txBody>
      </p:sp>
      <p:sp>
        <p:nvSpPr>
          <p:cNvPr id="31" name="灯片编号占位符 30"/>
          <p:cNvSpPr>
            <a:spLocks noGrp="1"/>
          </p:cNvSpPr>
          <p:nvPr>
            <p:ph type="sldNum" sz="quarter" idx="12"/>
          </p:nvPr>
        </p:nvSpPr>
        <p:spPr/>
        <p:txBody>
          <a:bodyPr/>
          <a:lstStyle/>
          <a:p>
            <a:fld id="{0C913308-F349-4B6D-A68A-DD1791B4A57B}" type="slidenum">
              <a:rPr lang="zh-CN" altLang="en-US" smtClean="0"/>
              <a:pPr/>
              <a:t>45</a:t>
            </a:fld>
            <a:r>
              <a:rPr lang="en-US" altLang="zh-CN" smtClean="0"/>
              <a:t>/44</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smtClean="0"/>
              <a:t>Pruning Techniques—Batch Count</a:t>
            </a:r>
            <a:endParaRPr lang="zh-CN" altLang="en-US" dirty="0"/>
          </a:p>
        </p:txBody>
      </p:sp>
      <p:sp>
        <p:nvSpPr>
          <p:cNvPr id="9" name="日期占位符 8"/>
          <p:cNvSpPr>
            <a:spLocks noGrp="1"/>
          </p:cNvSpPr>
          <p:nvPr>
            <p:ph type="dt" sz="half" idx="10"/>
          </p:nvPr>
        </p:nvSpPr>
        <p:spPr/>
        <p:txBody>
          <a:bodyPr/>
          <a:lstStyle/>
          <a:p>
            <a:fld id="{A1DF1E97-3876-4805-AC2A-CCC00F6F61C3}"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8" name="矩形 7"/>
          <p:cNvSpPr/>
          <p:nvPr/>
        </p:nvSpPr>
        <p:spPr>
          <a:xfrm>
            <a:off x="142844" y="1500174"/>
            <a:ext cx="8715404" cy="1323439"/>
          </a:xfrm>
          <a:prstGeom prst="rect">
            <a:avLst/>
          </a:prstGeom>
        </p:spPr>
        <p:txBody>
          <a:bodyPr wrap="square">
            <a:spAutoFit/>
          </a:bodyPr>
          <a:lstStyle/>
          <a:p>
            <a:r>
              <a:rPr lang="en-US" altLang="zh-CN" sz="2000" i="1" dirty="0" smtClean="0"/>
              <a:t>Consider an entity e and its position list </a:t>
            </a:r>
            <a:r>
              <a:rPr lang="en-US" altLang="zh-CN" sz="2000" i="1" dirty="0" err="1" smtClean="0"/>
              <a:t>Pe</a:t>
            </a:r>
            <a:r>
              <a:rPr lang="en-US" altLang="zh-CN" sz="2000" i="1" dirty="0" smtClean="0"/>
              <a:t> = [p1 · · · pm]. A </a:t>
            </a:r>
            <a:r>
              <a:rPr lang="en-US" altLang="zh-CN" sz="2000" i="1" dirty="0" err="1" smtClean="0"/>
              <a:t>sublist</a:t>
            </a:r>
            <a:r>
              <a:rPr lang="en-US" altLang="zh-CN" sz="2000" i="1" dirty="0" smtClean="0"/>
              <a:t> </a:t>
            </a:r>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window of </a:t>
            </a:r>
            <a:r>
              <a:rPr lang="en-US" altLang="zh-CN" sz="2000" i="1" dirty="0" err="1" smtClean="0"/>
              <a:t>Pe</a:t>
            </a:r>
            <a:r>
              <a:rPr lang="en-US" altLang="zh-CN" sz="2000" i="1" dirty="0" smtClean="0"/>
              <a:t> for 1 ≤ </a:t>
            </a:r>
            <a:r>
              <a:rPr lang="en-US" altLang="zh-CN" sz="2000" i="1" dirty="0" err="1" smtClean="0"/>
              <a:t>i</a:t>
            </a:r>
            <a:r>
              <a:rPr lang="en-US" altLang="zh-CN" sz="2000" i="1" dirty="0" smtClean="0"/>
              <a:t> ≤ j ≤ m. </a:t>
            </a:r>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valid window, if </a:t>
            </a:r>
            <a:r>
              <a:rPr lang="en-US" altLang="zh-CN" sz="2000" i="1" dirty="0" err="1" smtClean="0"/>
              <a:t>Tl</a:t>
            </a:r>
            <a:r>
              <a:rPr lang="en-US" altLang="zh-CN" sz="2000" i="1" dirty="0" smtClean="0"/>
              <a:t> ≤ |</a:t>
            </a:r>
            <a:r>
              <a:rPr lang="en-US" altLang="zh-CN" sz="2000" i="1" dirty="0" err="1" smtClean="0"/>
              <a:t>Pe</a:t>
            </a:r>
            <a:r>
              <a:rPr lang="en-US" altLang="zh-CN" sz="2000" i="1" dirty="0" smtClean="0"/>
              <a:t>[</a:t>
            </a:r>
            <a:r>
              <a:rPr lang="en-US" altLang="zh-CN" sz="2000" i="1" dirty="0" err="1" smtClean="0"/>
              <a:t>i</a:t>
            </a:r>
            <a:r>
              <a:rPr lang="en-US" altLang="zh-CN" sz="2000" i="1" dirty="0" smtClean="0"/>
              <a:t> · · · j]| ≤ e. </a:t>
            </a:r>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candidate window, if </a:t>
            </a:r>
            <a:r>
              <a:rPr lang="en-US" altLang="zh-CN" sz="2000" i="1" dirty="0" err="1" smtClean="0"/>
              <a:t>Pe</a:t>
            </a:r>
            <a:r>
              <a:rPr lang="en-US" altLang="zh-CN" sz="2000" i="1" dirty="0" smtClean="0"/>
              <a:t>[</a:t>
            </a:r>
            <a:r>
              <a:rPr lang="en-US" altLang="zh-CN" sz="2000" i="1" dirty="0" err="1" smtClean="0"/>
              <a:t>i</a:t>
            </a:r>
            <a:r>
              <a:rPr lang="en-US" altLang="zh-CN" sz="2000" i="1" dirty="0" smtClean="0"/>
              <a:t> · · · j] is a valid window and ⊥e ≤ |D[pi · · · </a:t>
            </a:r>
            <a:r>
              <a:rPr lang="en-US" altLang="zh-CN" sz="2000" i="1" dirty="0" err="1" smtClean="0"/>
              <a:t>pj</a:t>
            </a:r>
            <a:r>
              <a:rPr lang="en-US" altLang="zh-CN" sz="2000" i="1" dirty="0" smtClean="0"/>
              <a:t> ]| ≤ e.</a:t>
            </a:r>
            <a:endParaRPr lang="zh-CN" altLang="en-US" sz="2000" dirty="0"/>
          </a:p>
        </p:txBody>
      </p:sp>
      <p:sp>
        <p:nvSpPr>
          <p:cNvPr id="31" name="TextBox 30"/>
          <p:cNvSpPr txBox="1"/>
          <p:nvPr/>
        </p:nvSpPr>
        <p:spPr>
          <a:xfrm>
            <a:off x="428596" y="3214686"/>
            <a:ext cx="8001056" cy="400110"/>
          </a:xfrm>
          <a:prstGeom prst="rect">
            <a:avLst/>
          </a:prstGeom>
          <a:noFill/>
        </p:spPr>
        <p:txBody>
          <a:bodyPr wrap="square" rtlCol="0">
            <a:spAutoFit/>
          </a:bodyPr>
          <a:lstStyle/>
          <a:p>
            <a:r>
              <a:rPr lang="en-US" altLang="zh-CN" sz="2000" dirty="0" smtClean="0"/>
              <a:t>Suppose </a:t>
            </a:r>
            <a:r>
              <a:rPr lang="en-US" altLang="zh-CN" sz="2000" i="1" dirty="0" smtClean="0"/>
              <a:t>τ = 2. Pe4 = </a:t>
            </a:r>
            <a:r>
              <a:rPr lang="en-US" altLang="zh-CN" sz="2000" dirty="0" smtClean="0"/>
              <a:t>[10</a:t>
            </a:r>
            <a:r>
              <a:rPr lang="en-US" altLang="zh-CN" sz="2000" i="1" dirty="0" smtClean="0"/>
              <a:t>, 17, 33, 34, 43, 58, 59, 60, 61, 66, 71, 76, 81, 86]</a:t>
            </a:r>
          </a:p>
        </p:txBody>
      </p:sp>
      <p:sp>
        <p:nvSpPr>
          <p:cNvPr id="32" name="TextBox 31"/>
          <p:cNvSpPr txBox="1"/>
          <p:nvPr/>
        </p:nvSpPr>
        <p:spPr>
          <a:xfrm>
            <a:off x="428596" y="3714752"/>
            <a:ext cx="8001056" cy="400110"/>
          </a:xfrm>
          <a:prstGeom prst="rect">
            <a:avLst/>
          </a:prstGeom>
          <a:noFill/>
        </p:spPr>
        <p:txBody>
          <a:bodyPr wrap="square" rtlCol="0">
            <a:spAutoFit/>
          </a:bodyPr>
          <a:lstStyle/>
          <a:p>
            <a:r>
              <a:rPr lang="en-US" altLang="zh-CN" sz="2000" i="1" dirty="0" smtClean="0"/>
              <a:t>|e4| = 8, </a:t>
            </a:r>
            <a:r>
              <a:rPr lang="en-US" altLang="zh-CN" sz="2000" i="1" dirty="0" err="1" smtClean="0"/>
              <a:t>Tl</a:t>
            </a:r>
            <a:r>
              <a:rPr lang="en-US" altLang="zh-CN" sz="2000" i="1" dirty="0" smtClean="0"/>
              <a:t> = |e4| − τ ∗ q = 4. ⊥e4 = |e4| − </a:t>
            </a:r>
            <a:r>
              <a:rPr lang="el-GR" altLang="zh-CN" sz="2000" i="1" dirty="0" smtClean="0"/>
              <a:t>τ = 6 </a:t>
            </a:r>
            <a:r>
              <a:rPr lang="en-US" altLang="zh-CN" sz="2000" i="1" dirty="0" smtClean="0"/>
              <a:t>and e4 = |e4| + </a:t>
            </a:r>
            <a:r>
              <a:rPr lang="el-GR" altLang="zh-CN" sz="2000" i="1" dirty="0" smtClean="0"/>
              <a:t>τ = 10</a:t>
            </a:r>
            <a:endParaRPr lang="zh-CN" altLang="en-US" sz="2000" dirty="0"/>
          </a:p>
        </p:txBody>
      </p:sp>
      <p:sp>
        <p:nvSpPr>
          <p:cNvPr id="34" name="TextBox 33"/>
          <p:cNvSpPr txBox="1"/>
          <p:nvPr/>
        </p:nvSpPr>
        <p:spPr>
          <a:xfrm>
            <a:off x="500034" y="5214950"/>
            <a:ext cx="8215370" cy="1015663"/>
          </a:xfrm>
          <a:prstGeom prst="rect">
            <a:avLst/>
          </a:prstGeom>
          <a:noFill/>
        </p:spPr>
        <p:txBody>
          <a:bodyPr wrap="square" rtlCol="0">
            <a:spAutoFit/>
          </a:bodyPr>
          <a:lstStyle/>
          <a:p>
            <a:r>
              <a:rPr lang="en-US" altLang="zh-CN" sz="2000" i="1" dirty="0" smtClean="0"/>
              <a:t>Pe4[1 · · · 4] is not a candidate window as p4−p1+1=34−10+</a:t>
            </a:r>
            <a:r>
              <a:rPr lang="en-US" altLang="zh-CN" sz="2000" dirty="0" smtClean="0"/>
              <a:t>1</a:t>
            </a:r>
            <a:r>
              <a:rPr lang="en-US" altLang="zh-CN" sz="2000" i="1" dirty="0" smtClean="0"/>
              <a:t>&gt;e4 </a:t>
            </a:r>
          </a:p>
          <a:p>
            <a:r>
              <a:rPr lang="en-US" altLang="zh-CN" sz="2000" i="1" dirty="0" smtClean="0"/>
              <a:t>Pe4 [1 · · · 5] is not a candidate window as p5-p1+1&gt;e4</a:t>
            </a:r>
            <a:endParaRPr lang="en-US" altLang="zh-CN" sz="2000" dirty="0" smtClean="0"/>
          </a:p>
          <a:p>
            <a:r>
              <a:rPr lang="en-US" altLang="zh-CN" sz="2000" i="1" dirty="0" smtClean="0"/>
              <a:t>Pe4[6 · · · 9] is not a candidate window as p9-p6+1&lt;⊥e4</a:t>
            </a:r>
            <a:endParaRPr lang="zh-CN" altLang="en-US" sz="2000" dirty="0"/>
          </a:p>
        </p:txBody>
      </p:sp>
      <p:sp>
        <p:nvSpPr>
          <p:cNvPr id="35" name="TextBox 34"/>
          <p:cNvSpPr txBox="1"/>
          <p:nvPr/>
        </p:nvSpPr>
        <p:spPr>
          <a:xfrm>
            <a:off x="500034" y="4364188"/>
            <a:ext cx="8643966" cy="707886"/>
          </a:xfrm>
          <a:prstGeom prst="rect">
            <a:avLst/>
          </a:prstGeom>
          <a:noFill/>
        </p:spPr>
        <p:txBody>
          <a:bodyPr wrap="square" rtlCol="0">
            <a:spAutoFit/>
          </a:bodyPr>
          <a:lstStyle/>
          <a:p>
            <a:r>
              <a:rPr lang="en-US" altLang="zh-CN" sz="2000" i="1" dirty="0" smtClean="0"/>
              <a:t>Pe4 [1 · · · 4]=[10, 17, 33, 34]   Pe4 [1 · · · 5]=[10, 17, 33, 34, 43]</a:t>
            </a:r>
          </a:p>
          <a:p>
            <a:r>
              <a:rPr lang="en-US" altLang="zh-CN" sz="2000" i="1" dirty="0" smtClean="0"/>
              <a:t>Pe4 [6 · · · 9]=[58, 59, 60, 61] are  valid windows</a:t>
            </a:r>
            <a:endParaRPr lang="zh-CN" altLang="en-US" sz="2000" dirty="0"/>
          </a:p>
        </p:txBody>
      </p:sp>
      <p:sp>
        <p:nvSpPr>
          <p:cNvPr id="13" name="灯片编号占位符 12"/>
          <p:cNvSpPr>
            <a:spLocks noGrp="1"/>
          </p:cNvSpPr>
          <p:nvPr>
            <p:ph type="sldNum" sz="quarter" idx="12"/>
          </p:nvPr>
        </p:nvSpPr>
        <p:spPr/>
        <p:txBody>
          <a:bodyPr/>
          <a:lstStyle/>
          <a:p>
            <a:fld id="{0C913308-F349-4B6D-A68A-DD1791B4A57B}" type="slidenum">
              <a:rPr lang="zh-CN" altLang="en-US" smtClean="0"/>
              <a:pPr/>
              <a:t>46</a:t>
            </a:fld>
            <a:r>
              <a:rPr lang="en-US" altLang="zh-CN" smtClean="0"/>
              <a:t>/44</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smtClean="0"/>
              <a:t>Pruning Techniques—Batch Count</a:t>
            </a:r>
            <a:endParaRPr lang="zh-CN" altLang="en-US" dirty="0"/>
          </a:p>
        </p:txBody>
      </p:sp>
      <p:sp>
        <p:nvSpPr>
          <p:cNvPr id="9" name="日期占位符 8"/>
          <p:cNvSpPr>
            <a:spLocks noGrp="1"/>
          </p:cNvSpPr>
          <p:nvPr>
            <p:ph type="dt" sz="half" idx="10"/>
          </p:nvPr>
        </p:nvSpPr>
        <p:spPr/>
        <p:txBody>
          <a:bodyPr/>
          <a:lstStyle/>
          <a:p>
            <a:fld id="{620FE084-5990-423E-8666-3CD0985A50E0}" type="datetime1">
              <a:rPr lang="zh-CN" altLang="en-US" smtClean="0"/>
              <a:t>2011/6/5</a:t>
            </a:fld>
            <a:endParaRPr lang="zh-CN" altLang="en-US"/>
          </a:p>
        </p:txBody>
      </p:sp>
      <p:sp>
        <p:nvSpPr>
          <p:cNvPr id="12" name="页脚占位符 11"/>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857276" y="2834678"/>
            <a:ext cx="7215186" cy="3809032"/>
          </a:xfrm>
          <a:prstGeom prst="rect">
            <a:avLst/>
          </a:prstGeom>
          <a:noFill/>
          <a:ln w="9525">
            <a:noFill/>
            <a:miter lim="800000"/>
            <a:headEnd/>
            <a:tailEnd/>
          </a:ln>
        </p:spPr>
      </p:pic>
      <p:sp>
        <p:nvSpPr>
          <p:cNvPr id="8" name="矩形 7"/>
          <p:cNvSpPr/>
          <p:nvPr/>
        </p:nvSpPr>
        <p:spPr>
          <a:xfrm>
            <a:off x="142844" y="1500174"/>
            <a:ext cx="8715404" cy="1323439"/>
          </a:xfrm>
          <a:prstGeom prst="rect">
            <a:avLst/>
          </a:prstGeom>
        </p:spPr>
        <p:txBody>
          <a:bodyPr wrap="square">
            <a:spAutoFit/>
          </a:bodyPr>
          <a:lstStyle/>
          <a:p>
            <a:r>
              <a:rPr lang="en-US" altLang="zh-CN" sz="2000" i="1" dirty="0" smtClean="0"/>
              <a:t>Consider an entity e and its position list </a:t>
            </a:r>
            <a:r>
              <a:rPr lang="en-US" altLang="zh-CN" sz="2000" i="1" dirty="0" err="1" smtClean="0"/>
              <a:t>Pe</a:t>
            </a:r>
            <a:r>
              <a:rPr lang="en-US" altLang="zh-CN" sz="2000" i="1" dirty="0" smtClean="0"/>
              <a:t> = [p1 · · · pm]. A </a:t>
            </a:r>
            <a:r>
              <a:rPr lang="en-US" altLang="zh-CN" sz="2000" i="1" dirty="0" err="1" smtClean="0"/>
              <a:t>sublist</a:t>
            </a:r>
            <a:r>
              <a:rPr lang="en-US" altLang="zh-CN" sz="2000" i="1" dirty="0" smtClean="0"/>
              <a:t> </a:t>
            </a:r>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window of </a:t>
            </a:r>
            <a:r>
              <a:rPr lang="en-US" altLang="zh-CN" sz="2000" i="1" dirty="0" err="1" smtClean="0"/>
              <a:t>Pe</a:t>
            </a:r>
            <a:r>
              <a:rPr lang="en-US" altLang="zh-CN" sz="2000" i="1" dirty="0" smtClean="0"/>
              <a:t> for 1 ≤ </a:t>
            </a:r>
            <a:r>
              <a:rPr lang="en-US" altLang="zh-CN" sz="2000" i="1" dirty="0" err="1" smtClean="0"/>
              <a:t>i</a:t>
            </a:r>
            <a:r>
              <a:rPr lang="en-US" altLang="zh-CN" sz="2000" i="1" dirty="0" smtClean="0"/>
              <a:t> ≤ j ≤ m. </a:t>
            </a:r>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valid window, if </a:t>
            </a:r>
            <a:r>
              <a:rPr lang="en-US" altLang="zh-CN" sz="2000" i="1" dirty="0" err="1" smtClean="0"/>
              <a:t>Tl</a:t>
            </a:r>
            <a:r>
              <a:rPr lang="en-US" altLang="zh-CN" sz="2000" i="1" dirty="0" smtClean="0"/>
              <a:t> ≤ |</a:t>
            </a:r>
            <a:r>
              <a:rPr lang="en-US" altLang="zh-CN" sz="2000" i="1" dirty="0" err="1" smtClean="0"/>
              <a:t>Pe</a:t>
            </a:r>
            <a:r>
              <a:rPr lang="en-US" altLang="zh-CN" sz="2000" i="1" dirty="0" smtClean="0"/>
              <a:t>[</a:t>
            </a:r>
            <a:r>
              <a:rPr lang="en-US" altLang="zh-CN" sz="2000" i="1" dirty="0" err="1" smtClean="0"/>
              <a:t>i</a:t>
            </a:r>
            <a:r>
              <a:rPr lang="en-US" altLang="zh-CN" sz="2000" i="1" dirty="0" smtClean="0"/>
              <a:t> · · · j]| ≤ e. </a:t>
            </a:r>
            <a:r>
              <a:rPr lang="en-US" altLang="zh-CN" sz="2000" i="1" dirty="0" err="1" smtClean="0"/>
              <a:t>Pe</a:t>
            </a:r>
            <a:r>
              <a:rPr lang="en-US" altLang="zh-CN" sz="2000" i="1" dirty="0" smtClean="0"/>
              <a:t>[</a:t>
            </a:r>
            <a:r>
              <a:rPr lang="en-US" altLang="zh-CN" sz="2000" i="1" dirty="0" err="1" smtClean="0"/>
              <a:t>i</a:t>
            </a:r>
            <a:r>
              <a:rPr lang="en-US" altLang="zh-CN" sz="2000" i="1" dirty="0" smtClean="0"/>
              <a:t> · · · j] is called a candidate window, if </a:t>
            </a:r>
            <a:r>
              <a:rPr lang="en-US" altLang="zh-CN" sz="2000" i="1" dirty="0" err="1" smtClean="0"/>
              <a:t>Pe</a:t>
            </a:r>
            <a:r>
              <a:rPr lang="en-US" altLang="zh-CN" sz="2000" i="1" dirty="0" smtClean="0"/>
              <a:t>[</a:t>
            </a:r>
            <a:r>
              <a:rPr lang="en-US" altLang="zh-CN" sz="2000" i="1" dirty="0" err="1" smtClean="0"/>
              <a:t>i</a:t>
            </a:r>
            <a:r>
              <a:rPr lang="en-US" altLang="zh-CN" sz="2000" i="1" dirty="0" smtClean="0"/>
              <a:t> · · · j] is a valid window and ⊥e ≤ |D[pi · · · </a:t>
            </a:r>
            <a:r>
              <a:rPr lang="en-US" altLang="zh-CN" sz="2000" i="1" dirty="0" err="1" smtClean="0"/>
              <a:t>pj</a:t>
            </a:r>
            <a:r>
              <a:rPr lang="en-US" altLang="zh-CN" sz="2000" i="1" dirty="0" smtClean="0"/>
              <a:t> ]| ≤ e.</a:t>
            </a:r>
            <a:endParaRPr lang="zh-CN" altLang="en-US" sz="2000" dirty="0"/>
          </a:p>
        </p:txBody>
      </p:sp>
      <p:sp>
        <p:nvSpPr>
          <p:cNvPr id="13" name="TextBox 12"/>
          <p:cNvSpPr txBox="1"/>
          <p:nvPr/>
        </p:nvSpPr>
        <p:spPr>
          <a:xfrm>
            <a:off x="142844" y="3857628"/>
            <a:ext cx="8001024" cy="1077218"/>
          </a:xfrm>
          <a:prstGeom prst="rect">
            <a:avLst/>
          </a:prstGeom>
          <a:noFill/>
        </p:spPr>
        <p:txBody>
          <a:bodyPr wrap="square" rtlCol="0">
            <a:spAutoFit/>
          </a:bodyPr>
          <a:lstStyle/>
          <a:p>
            <a:r>
              <a:rPr lang="en-US" altLang="zh-CN" sz="3200" dirty="0" smtClean="0"/>
              <a:t>If a valid substring is a candidate of entity </a:t>
            </a:r>
            <a:r>
              <a:rPr lang="en-US" altLang="zh-CN" sz="3200" i="1" dirty="0" smtClean="0"/>
              <a:t>e,</a:t>
            </a:r>
          </a:p>
          <a:p>
            <a:r>
              <a:rPr lang="en-US" altLang="zh-CN" sz="3200" dirty="0" smtClean="0"/>
              <a:t>it must contain a candidate window</a:t>
            </a:r>
            <a:endParaRPr lang="zh-CN" altLang="en-US" sz="3200" dirty="0"/>
          </a:p>
        </p:txBody>
      </p:sp>
      <p:sp>
        <p:nvSpPr>
          <p:cNvPr id="14" name="灯片编号占位符 13"/>
          <p:cNvSpPr>
            <a:spLocks noGrp="1"/>
          </p:cNvSpPr>
          <p:nvPr>
            <p:ph type="sldNum" sz="quarter" idx="12"/>
          </p:nvPr>
        </p:nvSpPr>
        <p:spPr/>
        <p:txBody>
          <a:bodyPr/>
          <a:lstStyle/>
          <a:p>
            <a:fld id="{0C913308-F349-4B6D-A68A-DD1791B4A57B}" type="slidenum">
              <a:rPr lang="zh-CN" altLang="en-US" smtClean="0"/>
              <a:pPr/>
              <a:t>47</a:t>
            </a:fld>
            <a:r>
              <a:rPr lang="en-US" altLang="zh-CN" smtClean="0"/>
              <a:t>/44</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内容占位符 2"/>
          <p:cNvSpPr>
            <a:spLocks noGrp="1"/>
          </p:cNvSpPr>
          <p:nvPr>
            <p:ph idx="1"/>
          </p:nvPr>
        </p:nvSpPr>
        <p:spPr>
          <a:xfrm>
            <a:off x="251520" y="1907540"/>
            <a:ext cx="8229600" cy="4389120"/>
          </a:xfrm>
        </p:spPr>
        <p:txBody>
          <a:bodyPr/>
          <a:lstStyle/>
          <a:p>
            <a:r>
              <a:rPr lang="en-US" altLang="zh-CN" dirty="0" smtClean="0"/>
              <a:t>Typo in “author”</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Typo in “title”</a:t>
            </a:r>
            <a:endParaRPr lang="zh-CN" altLang="en-US" dirty="0" smtClean="0"/>
          </a:p>
          <a:p>
            <a:endParaRPr lang="zh-CN" altLang="en-US" dirty="0" smtClean="0"/>
          </a:p>
          <a:p>
            <a:endParaRPr lang="zh-CN" altLang="en-US" dirty="0"/>
          </a:p>
        </p:txBody>
      </p:sp>
      <p:pic>
        <p:nvPicPr>
          <p:cNvPr id="3074" name="Picture 2"/>
          <p:cNvPicPr>
            <a:picLocks noChangeAspect="1" noChangeArrowheads="1"/>
          </p:cNvPicPr>
          <p:nvPr/>
        </p:nvPicPr>
        <p:blipFill>
          <a:blip r:embed="rId3" cstate="print"/>
          <a:srcRect/>
          <a:stretch>
            <a:fillRect/>
          </a:stretch>
        </p:blipFill>
        <p:spPr bwMode="auto">
          <a:xfrm>
            <a:off x="359024" y="2987660"/>
            <a:ext cx="8533456" cy="98396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1520" y="5319300"/>
            <a:ext cx="8532440" cy="1033972"/>
          </a:xfrm>
          <a:prstGeom prst="rect">
            <a:avLst/>
          </a:prstGeom>
          <a:noFill/>
          <a:ln w="9525">
            <a:noFill/>
            <a:miter lim="800000"/>
            <a:headEnd/>
            <a:tailEnd/>
          </a:ln>
        </p:spPr>
      </p:pic>
      <p:sp>
        <p:nvSpPr>
          <p:cNvPr id="18" name="TextBox 17"/>
          <p:cNvSpPr txBox="1"/>
          <p:nvPr/>
        </p:nvSpPr>
        <p:spPr>
          <a:xfrm>
            <a:off x="6228184" y="492258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rela</a:t>
            </a:r>
            <a:r>
              <a:rPr lang="en-US" altLang="zh-CN" dirty="0" smtClean="0">
                <a:solidFill>
                  <a:srgbClr val="FF0000"/>
                </a:solidFill>
              </a:rPr>
              <a:t>x</a:t>
            </a:r>
            <a:r>
              <a:rPr lang="en-US" altLang="zh-CN" dirty="0" smtClean="0"/>
              <a:t>ed </a:t>
            </a:r>
            <a:endParaRPr lang="zh-CN" altLang="en-US" dirty="0"/>
          </a:p>
        </p:txBody>
      </p:sp>
      <p:sp>
        <p:nvSpPr>
          <p:cNvPr id="23" name="圆角右箭头 22"/>
          <p:cNvSpPr/>
          <p:nvPr/>
        </p:nvSpPr>
        <p:spPr>
          <a:xfrm>
            <a:off x="5652120" y="5075892"/>
            <a:ext cx="553090" cy="432048"/>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TextBox 23"/>
          <p:cNvSpPr txBox="1"/>
          <p:nvPr/>
        </p:nvSpPr>
        <p:spPr>
          <a:xfrm>
            <a:off x="5436096" y="6156012"/>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p>
        </p:txBody>
      </p:sp>
      <p:sp>
        <p:nvSpPr>
          <p:cNvPr id="25" name="TextBox 24"/>
          <p:cNvSpPr txBox="1"/>
          <p:nvPr/>
        </p:nvSpPr>
        <p:spPr>
          <a:xfrm>
            <a:off x="6268126" y="644404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rela</a:t>
            </a:r>
            <a:r>
              <a:rPr lang="en-US" altLang="zh-CN" dirty="0" smtClean="0">
                <a:solidFill>
                  <a:srgbClr val="FF0000"/>
                </a:solidFill>
              </a:rPr>
              <a:t>t</a:t>
            </a:r>
            <a:r>
              <a:rPr lang="en-US" altLang="zh-CN" dirty="0" smtClean="0"/>
              <a:t>ed </a:t>
            </a:r>
            <a:endParaRPr lang="zh-CN" altLang="en-US" dirty="0"/>
          </a:p>
        </p:txBody>
      </p:sp>
      <p:sp>
        <p:nvSpPr>
          <p:cNvPr id="26" name="圆角右箭头 25"/>
          <p:cNvSpPr/>
          <p:nvPr/>
        </p:nvSpPr>
        <p:spPr>
          <a:xfrm flipV="1">
            <a:off x="5675094" y="6372036"/>
            <a:ext cx="553090" cy="360040"/>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763688" y="2555612"/>
            <a:ext cx="1872208" cy="3693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smtClean="0"/>
              <a:t>Argyri</a:t>
            </a:r>
            <a:r>
              <a:rPr lang="en-US" altLang="zh-CN" dirty="0" err="1" smtClean="0">
                <a:solidFill>
                  <a:srgbClr val="FF0000"/>
                </a:solidFill>
              </a:rPr>
              <a:t>o</a:t>
            </a:r>
            <a:r>
              <a:rPr lang="en-US" altLang="zh-CN" dirty="0" err="1" smtClean="0"/>
              <a:t>s</a:t>
            </a:r>
            <a:r>
              <a:rPr lang="en-US" altLang="zh-CN" dirty="0" smtClean="0"/>
              <a:t> </a:t>
            </a:r>
            <a:r>
              <a:rPr lang="en-US" altLang="zh-CN" dirty="0" err="1" smtClean="0"/>
              <a:t>Zymnis</a:t>
            </a:r>
            <a:r>
              <a:rPr lang="en-US" altLang="zh-CN" dirty="0" smtClean="0"/>
              <a:t> </a:t>
            </a:r>
            <a:endParaRPr lang="zh-CN" altLang="en-US" dirty="0"/>
          </a:p>
        </p:txBody>
      </p:sp>
      <p:sp>
        <p:nvSpPr>
          <p:cNvPr id="34" name="圆角右箭头 33"/>
          <p:cNvSpPr/>
          <p:nvPr/>
        </p:nvSpPr>
        <p:spPr>
          <a:xfrm>
            <a:off x="1187624" y="2627620"/>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a:xfrm>
            <a:off x="1763688" y="4139788"/>
            <a:ext cx="1872208"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smtClean="0"/>
              <a:t>Argyris</a:t>
            </a:r>
            <a:r>
              <a:rPr lang="en-US" altLang="zh-CN" dirty="0" smtClean="0"/>
              <a:t> </a:t>
            </a:r>
            <a:r>
              <a:rPr lang="en-US" altLang="zh-CN" dirty="0" err="1" smtClean="0"/>
              <a:t>Zymnis</a:t>
            </a:r>
            <a:endParaRPr lang="zh-CN" altLang="en-US" dirty="0"/>
          </a:p>
        </p:txBody>
      </p:sp>
      <p:sp>
        <p:nvSpPr>
          <p:cNvPr id="37" name="圆角右箭头 36"/>
          <p:cNvSpPr/>
          <p:nvPr/>
        </p:nvSpPr>
        <p:spPr>
          <a:xfrm flipV="1">
            <a:off x="1187624" y="3779748"/>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683568" y="3250431"/>
            <a:ext cx="1152128"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solidFill>
                <a:srgbClr val="FF0000"/>
              </a:solidFill>
            </a:endParaRPr>
          </a:p>
        </p:txBody>
      </p:sp>
      <p:sp>
        <p:nvSpPr>
          <p:cNvPr id="39" name="TextBox 38"/>
          <p:cNvSpPr txBox="1"/>
          <p:nvPr/>
        </p:nvSpPr>
        <p:spPr>
          <a:xfrm>
            <a:off x="683568" y="3635732"/>
            <a:ext cx="1080120"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solidFill>
                <a:srgbClr val="FF0000"/>
              </a:solidFill>
            </a:endParaRPr>
          </a:p>
        </p:txBody>
      </p:sp>
      <p:sp>
        <p:nvSpPr>
          <p:cNvPr id="40" name="TextBox 39"/>
          <p:cNvSpPr txBox="1"/>
          <p:nvPr/>
        </p:nvSpPr>
        <p:spPr>
          <a:xfrm>
            <a:off x="5436096" y="5554687"/>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p>
        </p:txBody>
      </p:sp>
      <p:sp>
        <p:nvSpPr>
          <p:cNvPr id="21" name="内容占位符 2"/>
          <p:cNvSpPr txBox="1">
            <a:spLocks/>
          </p:cNvSpPr>
          <p:nvPr/>
        </p:nvSpPr>
        <p:spPr>
          <a:xfrm>
            <a:off x="251520" y="1200120"/>
            <a:ext cx="8229600" cy="438912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altLang="zh-CN" sz="2800" b="0" i="0" u="sng" strike="noStrike" kern="1200" cap="none" spc="0" normalizeH="0" baseline="0" noProof="0" dirty="0" smtClean="0">
                <a:ln>
                  <a:noFill/>
                </a:ln>
                <a:solidFill>
                  <a:schemeClr val="tx1"/>
                </a:solidFill>
                <a:effectLst/>
                <a:uLnTx/>
                <a:uFillTx/>
                <a:latin typeface="+mn-lt"/>
                <a:ea typeface="+mn-ea"/>
                <a:cs typeface="+mn-cs"/>
              </a:rPr>
              <a:t>DBLP Complete Search</a:t>
            </a:r>
            <a:endParaRPr kumimoji="0" lang="en-US" altLang="zh-CN"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日期占位符 18"/>
          <p:cNvSpPr>
            <a:spLocks noGrp="1"/>
          </p:cNvSpPr>
          <p:nvPr>
            <p:ph type="dt" sz="half" idx="10"/>
          </p:nvPr>
        </p:nvSpPr>
        <p:spPr/>
        <p:txBody>
          <a:bodyPr/>
          <a:lstStyle/>
          <a:p>
            <a:fld id="{E6E103A2-69A9-4A99-BE00-FEC26BBB1A5A}" type="datetime1">
              <a:rPr lang="zh-CN" altLang="en-US" smtClean="0"/>
              <a:t>2011/6/5</a:t>
            </a:fld>
            <a:endParaRPr lang="zh-CN" altLang="en-US"/>
          </a:p>
        </p:txBody>
      </p:sp>
      <p:sp>
        <p:nvSpPr>
          <p:cNvPr id="28" name="标题 1"/>
          <p:cNvSpPr>
            <a:spLocks noGrp="1"/>
          </p:cNvSpPr>
          <p:nvPr>
            <p:ph type="title"/>
          </p:nvPr>
        </p:nvSpPr>
        <p:spPr>
          <a:xfrm>
            <a:off x="457200" y="-99392"/>
            <a:ext cx="8229600" cy="1143000"/>
          </a:xfrm>
        </p:spPr>
        <p:txBody>
          <a:bodyPr>
            <a:normAutofit fontScale="90000"/>
          </a:bodyPr>
          <a:lstStyle/>
          <a:p>
            <a:r>
              <a:rPr lang="en-US" altLang="zh-CN" dirty="0" smtClean="0"/>
              <a:t>Real-world Data is Rather Dirty</a:t>
            </a:r>
            <a:r>
              <a:rPr lang="zh-CN" altLang="en-US" dirty="0" smtClean="0"/>
              <a:t>！</a:t>
            </a:r>
            <a:r>
              <a:rPr lang="en-US" altLang="zh-CN" dirty="0" smtClean="0">
                <a:sym typeface="Wingdings" pitchFamily="2" charset="2"/>
              </a:rPr>
              <a:t></a:t>
            </a:r>
            <a:endParaRPr lang="zh-CN" altLang="en-US" dirty="0"/>
          </a:p>
        </p:txBody>
      </p:sp>
      <p:sp>
        <p:nvSpPr>
          <p:cNvPr id="30" name="页脚占位符 29"/>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29" name="灯片编号占位符 28"/>
          <p:cNvSpPr>
            <a:spLocks noGrp="1"/>
          </p:cNvSpPr>
          <p:nvPr>
            <p:ph type="sldNum" sz="quarter" idx="12"/>
          </p:nvPr>
        </p:nvSpPr>
        <p:spPr/>
        <p:txBody>
          <a:bodyPr/>
          <a:lstStyle/>
          <a:p>
            <a:fld id="{0C913308-F349-4B6D-A68A-DD1791B4A57B}" type="slidenum">
              <a:rPr lang="zh-CN" altLang="en-US" smtClean="0"/>
              <a:pPr/>
              <a:t>5</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a:spLocks noGrp="1"/>
          </p:cNvSpPr>
          <p:nvPr>
            <p:ph idx="1"/>
          </p:nvPr>
        </p:nvSpPr>
        <p:spPr>
          <a:xfrm>
            <a:off x="285720" y="1571625"/>
            <a:ext cx="8715436" cy="4857750"/>
          </a:xfrm>
        </p:spPr>
        <p:txBody>
          <a:bodyPr>
            <a:normAutofit/>
          </a:bodyPr>
          <a:lstStyle/>
          <a:p>
            <a:r>
              <a:rPr lang="en-US" altLang="zh-CN" sz="2800" dirty="0" smtClean="0"/>
              <a:t>Approximate dictionary-based entity extraction finds all substrings from the document that </a:t>
            </a:r>
            <a:r>
              <a:rPr lang="en-US" altLang="zh-CN" sz="2800" i="1" dirty="0" smtClean="0"/>
              <a:t>approximately match the predefined entities.</a:t>
            </a:r>
          </a:p>
          <a:p>
            <a:r>
              <a:rPr lang="en-US" altLang="zh-CN" sz="2800" dirty="0" smtClean="0"/>
              <a:t>For example:</a:t>
            </a:r>
          </a:p>
          <a:p>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buFont typeface="Wingdings" pitchFamily="2" charset="2"/>
              <a:buChar char="Ø"/>
              <a:defRPr/>
            </a:pPr>
            <a:endParaRPr lang="en-US" altLang="zh-CN" dirty="0" smtClean="0"/>
          </a:p>
          <a:p>
            <a:pPr marL="548640" lvl="2" indent="-274320">
              <a:buClr>
                <a:schemeClr val="accent3"/>
              </a:buClr>
              <a:buSzPct val="95000"/>
              <a:buFont typeface="Wingdings" pitchFamily="2" charset="2"/>
              <a:buChar char="Ø"/>
              <a:defRPr/>
            </a:pPr>
            <a:endParaRPr lang="en-US" altLang="zh-CN" dirty="0" smtClean="0"/>
          </a:p>
        </p:txBody>
      </p:sp>
      <p:sp>
        <p:nvSpPr>
          <p:cNvPr id="2" name="标题 1"/>
          <p:cNvSpPr>
            <a:spLocks noGrp="1"/>
          </p:cNvSpPr>
          <p:nvPr>
            <p:ph type="title"/>
          </p:nvPr>
        </p:nvSpPr>
        <p:spPr>
          <a:xfrm>
            <a:off x="457200" y="260648"/>
            <a:ext cx="8229600" cy="1143000"/>
          </a:xfrm>
        </p:spPr>
        <p:txBody>
          <a:bodyPr/>
          <a:lstStyle/>
          <a:p>
            <a:r>
              <a:rPr lang="en-US" altLang="zh-CN" dirty="0" smtClean="0"/>
              <a:t>Approximate Entity Extraction</a:t>
            </a:r>
            <a:endParaRPr lang="zh-CN" altLang="en-US" dirty="0"/>
          </a:p>
        </p:txBody>
      </p:sp>
      <p:sp>
        <p:nvSpPr>
          <p:cNvPr id="12" name="日期占位符 11"/>
          <p:cNvSpPr>
            <a:spLocks noGrp="1"/>
          </p:cNvSpPr>
          <p:nvPr>
            <p:ph type="dt" sz="half" idx="10"/>
          </p:nvPr>
        </p:nvSpPr>
        <p:spPr/>
        <p:txBody>
          <a:bodyPr/>
          <a:lstStyle/>
          <a:p>
            <a:fld id="{3A62A7FB-4790-4671-A08D-2ABCF7F3687C}" type="datetime1">
              <a:rPr lang="zh-CN" altLang="en-US" smtClean="0"/>
              <a:t>2011/6/5</a:t>
            </a:fld>
            <a:endParaRPr lang="zh-CN" altLang="en-US"/>
          </a:p>
        </p:txBody>
      </p:sp>
      <p:sp>
        <p:nvSpPr>
          <p:cNvPr id="16" name="页脚占位符 15"/>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8" name="Text Box 4"/>
          <p:cNvSpPr txBox="1">
            <a:spLocks noChangeArrowheads="1"/>
          </p:cNvSpPr>
          <p:nvPr/>
        </p:nvSpPr>
        <p:spPr bwMode="auto">
          <a:xfrm>
            <a:off x="714348" y="4230960"/>
            <a:ext cx="2643206" cy="2087751"/>
          </a:xfrm>
          <a:prstGeom prst="rect">
            <a:avLst/>
          </a:prstGeom>
          <a:solidFill>
            <a:schemeClr val="bg1"/>
          </a:solidFill>
          <a:ln w="9525" algn="ctr">
            <a:noFill/>
            <a:miter lim="800000"/>
            <a:headEnd/>
            <a:tailEnd/>
          </a:ln>
        </p:spPr>
        <p:txBody>
          <a:bodyPr wrap="square" anchor="b">
            <a:spAutoFit/>
          </a:bodyPr>
          <a:lstStyle/>
          <a:p>
            <a:pPr>
              <a:lnSpc>
                <a:spcPts val="1000"/>
              </a:lnSpc>
              <a:spcBef>
                <a:spcPct val="50000"/>
              </a:spcBef>
            </a:pPr>
            <a:r>
              <a:rPr lang="en-US" altLang="zh-CN" dirty="0" smtClean="0">
                <a:solidFill>
                  <a:srgbClr val="000066"/>
                </a:solidFill>
              </a:rPr>
              <a:t>Isaac </a:t>
            </a:r>
            <a:r>
              <a:rPr lang="en-US" altLang="zh-CN" dirty="0">
                <a:solidFill>
                  <a:srgbClr val="000066"/>
                </a:solidFill>
              </a:rPr>
              <a:t>Newton </a:t>
            </a:r>
            <a:endParaRPr lang="en-US" altLang="zh-CN" dirty="0" smtClean="0">
              <a:solidFill>
                <a:srgbClr val="000066"/>
              </a:solidFill>
            </a:endParaRPr>
          </a:p>
          <a:p>
            <a:pPr>
              <a:lnSpc>
                <a:spcPts val="1000"/>
              </a:lnSpc>
              <a:spcBef>
                <a:spcPct val="50000"/>
              </a:spcBef>
            </a:pPr>
            <a:r>
              <a:rPr lang="en-US" altLang="zh-CN" dirty="0" smtClean="0">
                <a:solidFill>
                  <a:srgbClr val="000066"/>
                </a:solidFill>
              </a:rPr>
              <a:t>Sigmund </a:t>
            </a:r>
            <a:r>
              <a:rPr lang="en-US" altLang="zh-CN" dirty="0">
                <a:solidFill>
                  <a:srgbClr val="000066"/>
                </a:solidFill>
              </a:rPr>
              <a:t>Freud </a:t>
            </a:r>
            <a:endParaRPr lang="en-US" altLang="zh-CN" dirty="0" smtClean="0">
              <a:solidFill>
                <a:srgbClr val="000066"/>
              </a:solidFill>
            </a:endParaRPr>
          </a:p>
          <a:p>
            <a:pPr>
              <a:lnSpc>
                <a:spcPts val="1000"/>
              </a:lnSpc>
              <a:spcBef>
                <a:spcPct val="50000"/>
              </a:spcBef>
            </a:pPr>
            <a:r>
              <a:rPr lang="en-US" altLang="zh-CN" dirty="0" smtClean="0">
                <a:solidFill>
                  <a:srgbClr val="000066"/>
                </a:solidFill>
              </a:rPr>
              <a:t>physicist </a:t>
            </a:r>
          </a:p>
          <a:p>
            <a:pPr>
              <a:lnSpc>
                <a:spcPts val="1000"/>
              </a:lnSpc>
              <a:spcBef>
                <a:spcPct val="50000"/>
              </a:spcBef>
            </a:pPr>
            <a:r>
              <a:rPr lang="en-US" altLang="zh-CN" dirty="0" smtClean="0">
                <a:solidFill>
                  <a:srgbClr val="000066"/>
                </a:solidFill>
              </a:rPr>
              <a:t>astronomer </a:t>
            </a:r>
          </a:p>
          <a:p>
            <a:pPr>
              <a:lnSpc>
                <a:spcPts val="1000"/>
              </a:lnSpc>
              <a:spcBef>
                <a:spcPct val="50000"/>
              </a:spcBef>
            </a:pPr>
            <a:r>
              <a:rPr lang="en-US" altLang="zh-CN" dirty="0" smtClean="0">
                <a:solidFill>
                  <a:srgbClr val="000066"/>
                </a:solidFill>
              </a:rPr>
              <a:t>alchemist </a:t>
            </a:r>
          </a:p>
          <a:p>
            <a:pPr>
              <a:lnSpc>
                <a:spcPts val="1000"/>
              </a:lnSpc>
              <a:spcBef>
                <a:spcPct val="50000"/>
              </a:spcBef>
            </a:pPr>
            <a:r>
              <a:rPr lang="en-US" altLang="zh-CN" dirty="0" smtClean="0">
                <a:solidFill>
                  <a:srgbClr val="000066"/>
                </a:solidFill>
              </a:rPr>
              <a:t>theologian </a:t>
            </a:r>
          </a:p>
          <a:p>
            <a:pPr>
              <a:lnSpc>
                <a:spcPts val="1000"/>
              </a:lnSpc>
              <a:spcBef>
                <a:spcPct val="50000"/>
              </a:spcBef>
            </a:pPr>
            <a:r>
              <a:rPr lang="en-US" altLang="zh-CN" dirty="0" smtClean="0">
                <a:solidFill>
                  <a:srgbClr val="000066"/>
                </a:solidFill>
              </a:rPr>
              <a:t>economist </a:t>
            </a:r>
          </a:p>
          <a:p>
            <a:pPr>
              <a:lnSpc>
                <a:spcPts val="1000"/>
              </a:lnSpc>
              <a:spcBef>
                <a:spcPct val="50000"/>
              </a:spcBef>
            </a:pPr>
            <a:r>
              <a:rPr lang="en-US" altLang="zh-CN" dirty="0" smtClean="0">
                <a:solidFill>
                  <a:srgbClr val="000066"/>
                </a:solidFill>
              </a:rPr>
              <a:t>sociologist           </a:t>
            </a:r>
            <a:r>
              <a:rPr lang="en-US" altLang="zh-CN" dirty="0">
                <a:solidFill>
                  <a:srgbClr val="000066"/>
                </a:solidFill>
              </a:rPr>
              <a:t>...</a:t>
            </a:r>
          </a:p>
        </p:txBody>
      </p:sp>
      <p:sp>
        <p:nvSpPr>
          <p:cNvPr id="19" name="Text Box 5"/>
          <p:cNvSpPr txBox="1">
            <a:spLocks noChangeArrowheads="1"/>
          </p:cNvSpPr>
          <p:nvPr/>
        </p:nvSpPr>
        <p:spPr bwMode="auto">
          <a:xfrm>
            <a:off x="3571868" y="3643314"/>
            <a:ext cx="5181600" cy="2816156"/>
          </a:xfrm>
          <a:prstGeom prst="rect">
            <a:avLst/>
          </a:prstGeom>
          <a:noFill/>
          <a:ln w="9525" algn="ctr">
            <a:noFill/>
            <a:miter lim="800000"/>
            <a:headEnd/>
            <a:tailEnd/>
          </a:ln>
        </p:spPr>
        <p:txBody>
          <a:bodyPr anchor="b">
            <a:spAutoFit/>
          </a:bodyPr>
          <a:lstStyle/>
          <a:p>
            <a:pPr>
              <a:lnSpc>
                <a:spcPts val="2400"/>
              </a:lnSpc>
              <a:spcBef>
                <a:spcPct val="50000"/>
              </a:spcBef>
            </a:pPr>
            <a:endParaRPr lang="en-US" altLang="zh-CN" sz="2400" i="1" dirty="0">
              <a:solidFill>
                <a:srgbClr val="CC0000"/>
              </a:solidFill>
            </a:endParaRPr>
          </a:p>
          <a:p>
            <a:pPr>
              <a:spcBef>
                <a:spcPct val="50000"/>
              </a:spcBef>
            </a:pPr>
            <a:r>
              <a:rPr lang="en-US" altLang="zh-CN" dirty="0" smtClean="0"/>
              <a:t>Sigmund </a:t>
            </a:r>
            <a:r>
              <a:rPr lang="en-US" altLang="zh-CN" dirty="0"/>
              <a:t>Freund was an Austrian </a:t>
            </a:r>
            <a:r>
              <a:rPr lang="en-US" altLang="zh-CN" dirty="0" err="1"/>
              <a:t>psychiatrest</a:t>
            </a:r>
            <a:r>
              <a:rPr lang="en-US" altLang="zh-CN" dirty="0"/>
              <a: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a:t>
            </a:r>
            <a:r>
              <a:rPr lang="en-US" altLang="zh-CN" dirty="0" err="1"/>
              <a:t>psychoanalayst</a:t>
            </a:r>
            <a:r>
              <a:rPr lang="en-US" altLang="zh-CN" dirty="0"/>
              <a:t>.</a:t>
            </a:r>
          </a:p>
        </p:txBody>
      </p:sp>
      <p:sp>
        <p:nvSpPr>
          <p:cNvPr id="20" name="椭圆 21"/>
          <p:cNvSpPr>
            <a:spLocks noChangeArrowheads="1"/>
          </p:cNvSpPr>
          <p:nvPr/>
        </p:nvSpPr>
        <p:spPr bwMode="auto">
          <a:xfrm>
            <a:off x="714348" y="4429132"/>
            <a:ext cx="1800225" cy="288925"/>
          </a:xfrm>
          <a:prstGeom prst="ellipse">
            <a:avLst/>
          </a:prstGeom>
          <a:solidFill>
            <a:schemeClr val="accent1">
              <a:alpha val="41960"/>
            </a:schemeClr>
          </a:solidFill>
          <a:ln w="9525" algn="ctr">
            <a:solidFill>
              <a:schemeClr val="tx1"/>
            </a:solidFill>
            <a:round/>
            <a:headEnd/>
            <a:tailEnd/>
          </a:ln>
        </p:spPr>
        <p:txBody>
          <a:bodyPr wrap="none"/>
          <a:lstStyle/>
          <a:p>
            <a:endParaRPr lang="zh-CN" altLang="en-US"/>
          </a:p>
        </p:txBody>
      </p:sp>
      <p:sp>
        <p:nvSpPr>
          <p:cNvPr id="21" name="Line 14"/>
          <p:cNvSpPr>
            <a:spLocks noChangeShapeType="1"/>
          </p:cNvSpPr>
          <p:nvPr/>
        </p:nvSpPr>
        <p:spPr bwMode="auto">
          <a:xfrm>
            <a:off x="3643306" y="4500570"/>
            <a:ext cx="1785950" cy="0"/>
          </a:xfrm>
          <a:prstGeom prst="line">
            <a:avLst/>
          </a:prstGeom>
          <a:noFill/>
          <a:ln w="19050">
            <a:solidFill>
              <a:srgbClr val="FF0000"/>
            </a:solidFill>
            <a:round/>
            <a:headEnd/>
            <a:tailEnd/>
          </a:ln>
        </p:spPr>
        <p:txBody>
          <a:bodyPr anchor="b"/>
          <a:lstStyle/>
          <a:p>
            <a:endParaRPr lang="zh-CN" altLang="en-US"/>
          </a:p>
        </p:txBody>
      </p:sp>
      <p:sp>
        <p:nvSpPr>
          <p:cNvPr id="22" name="Line 14"/>
          <p:cNvSpPr>
            <a:spLocks noChangeShapeType="1"/>
          </p:cNvSpPr>
          <p:nvPr/>
        </p:nvSpPr>
        <p:spPr bwMode="auto">
          <a:xfrm>
            <a:off x="6929454" y="4500570"/>
            <a:ext cx="1214446" cy="0"/>
          </a:xfrm>
          <a:prstGeom prst="line">
            <a:avLst/>
          </a:prstGeom>
          <a:noFill/>
          <a:ln w="19050">
            <a:solidFill>
              <a:srgbClr val="FF0000"/>
            </a:solidFill>
            <a:round/>
            <a:headEnd/>
            <a:tailEnd/>
          </a:ln>
        </p:spPr>
        <p:txBody>
          <a:bodyPr anchor="b"/>
          <a:lstStyle/>
          <a:p>
            <a:endParaRPr lang="zh-CN" altLang="en-US"/>
          </a:p>
        </p:txBody>
      </p:sp>
      <p:sp>
        <p:nvSpPr>
          <p:cNvPr id="23" name="Line 14"/>
          <p:cNvSpPr>
            <a:spLocks noChangeShapeType="1"/>
          </p:cNvSpPr>
          <p:nvPr/>
        </p:nvSpPr>
        <p:spPr bwMode="auto">
          <a:xfrm>
            <a:off x="3643306" y="6429396"/>
            <a:ext cx="1571636" cy="0"/>
          </a:xfrm>
          <a:prstGeom prst="line">
            <a:avLst/>
          </a:prstGeom>
          <a:noFill/>
          <a:ln w="19050">
            <a:solidFill>
              <a:srgbClr val="FF0000"/>
            </a:solidFill>
            <a:round/>
            <a:headEnd/>
            <a:tailEnd/>
          </a:ln>
        </p:spPr>
        <p:txBody>
          <a:bodyPr anchor="b"/>
          <a:lstStyle/>
          <a:p>
            <a:endParaRPr lang="zh-CN" altLang="en-US"/>
          </a:p>
        </p:txBody>
      </p:sp>
      <p:cxnSp>
        <p:nvCxnSpPr>
          <p:cNvPr id="24" name="直接箭头连接符 19"/>
          <p:cNvCxnSpPr>
            <a:cxnSpLocks noChangeShapeType="1"/>
          </p:cNvCxnSpPr>
          <p:nvPr/>
        </p:nvCxnSpPr>
        <p:spPr bwMode="auto">
          <a:xfrm rot="10800000" flipV="1">
            <a:off x="2500300" y="4429132"/>
            <a:ext cx="1214444" cy="142876"/>
          </a:xfrm>
          <a:prstGeom prst="straightConnector1">
            <a:avLst/>
          </a:prstGeom>
          <a:noFill/>
          <a:ln w="9525" algn="ctr">
            <a:solidFill>
              <a:schemeClr val="tx1"/>
            </a:solidFill>
            <a:round/>
            <a:headEnd/>
            <a:tailEnd type="arrow" w="med" len="med"/>
          </a:ln>
        </p:spPr>
      </p:cxnSp>
      <p:sp>
        <p:nvSpPr>
          <p:cNvPr id="15" name="矩形 14"/>
          <p:cNvSpPr/>
          <p:nvPr/>
        </p:nvSpPr>
        <p:spPr>
          <a:xfrm>
            <a:off x="395536" y="3861048"/>
            <a:ext cx="3318281" cy="269754"/>
          </a:xfrm>
          <a:prstGeom prst="rect">
            <a:avLst/>
          </a:prstGeom>
        </p:spPr>
        <p:txBody>
          <a:bodyPr wrap="none">
            <a:spAutoFit/>
          </a:bodyPr>
          <a:lstStyle/>
          <a:p>
            <a:pPr>
              <a:lnSpc>
                <a:spcPts val="1000"/>
              </a:lnSpc>
              <a:spcBef>
                <a:spcPct val="50000"/>
              </a:spcBef>
            </a:pPr>
            <a:r>
              <a:rPr lang="en-US" altLang="zh-CN" sz="2400" b="1" i="1" dirty="0" smtClean="0">
                <a:solidFill>
                  <a:srgbClr val="CC0000"/>
                </a:solidFill>
              </a:rPr>
              <a:t>Dictionary of Entities</a:t>
            </a:r>
            <a:endParaRPr lang="en-US" altLang="zh-CN" sz="2400" b="1" i="1" dirty="0">
              <a:solidFill>
                <a:srgbClr val="CC0000"/>
              </a:solidFill>
            </a:endParaRPr>
          </a:p>
        </p:txBody>
      </p:sp>
      <p:sp>
        <p:nvSpPr>
          <p:cNvPr id="17" name="矩形 16"/>
          <p:cNvSpPr/>
          <p:nvPr/>
        </p:nvSpPr>
        <p:spPr>
          <a:xfrm>
            <a:off x="5580112" y="3687415"/>
            <a:ext cx="1848583" cy="461665"/>
          </a:xfrm>
          <a:prstGeom prst="rect">
            <a:avLst/>
          </a:prstGeom>
        </p:spPr>
        <p:txBody>
          <a:bodyPr wrap="none">
            <a:spAutoFit/>
          </a:bodyPr>
          <a:lstStyle/>
          <a:p>
            <a:r>
              <a:rPr lang="en-US" altLang="zh-CN" sz="2400" b="1" i="1" dirty="0" smtClean="0">
                <a:solidFill>
                  <a:srgbClr val="CC0000"/>
                </a:solidFill>
              </a:rPr>
              <a:t>Documents</a:t>
            </a:r>
            <a:endParaRPr lang="zh-CN" altLang="en-US" sz="2400" b="1" dirty="0"/>
          </a:p>
        </p:txBody>
      </p:sp>
      <p:sp>
        <p:nvSpPr>
          <p:cNvPr id="25" name="灯片编号占位符 24"/>
          <p:cNvSpPr>
            <a:spLocks noGrp="1"/>
          </p:cNvSpPr>
          <p:nvPr>
            <p:ph type="sldNum" sz="quarter" idx="12"/>
          </p:nvPr>
        </p:nvSpPr>
        <p:spPr/>
        <p:txBody>
          <a:bodyPr/>
          <a:lstStyle/>
          <a:p>
            <a:fld id="{0C913308-F349-4B6D-A68A-DD1791B4A57B}" type="slidenum">
              <a:rPr lang="zh-CN" altLang="en-US" smtClean="0"/>
              <a:pPr/>
              <a:t>6</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solidFill>
                  <a:srgbClr val="FF0000"/>
                </a:solidFill>
              </a:rPr>
              <a:t>Preliminaries</a:t>
            </a:r>
          </a:p>
          <a:p>
            <a:r>
              <a:rPr lang="en-US" altLang="zh-CN" dirty="0" smtClean="0"/>
              <a:t>A Unified Framework</a:t>
            </a:r>
          </a:p>
          <a:p>
            <a:r>
              <a:rPr lang="en-US" altLang="zh-CN" dirty="0" smtClean="0"/>
              <a:t>Heap-based Filtering Algorithm</a:t>
            </a:r>
          </a:p>
          <a:p>
            <a:r>
              <a:rPr lang="en-US" altLang="zh-CN" dirty="0" smtClean="0"/>
              <a:t>Improving The Single-heap-based Method</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0BC2D3FF-EAEE-41DB-A8DE-DE1E9D63A080}" type="datetime1">
              <a:rPr lang="zh-CN" altLang="en-US" smtClean="0"/>
              <a:t>2011/6/5</a:t>
            </a:fld>
            <a:endParaRPr lang="zh-CN" altLang="en-US"/>
          </a:p>
        </p:txBody>
      </p:sp>
      <p:sp>
        <p:nvSpPr>
          <p:cNvPr id="8" name="页脚占位符 7"/>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7</a:t>
            </a:fld>
            <a:r>
              <a:rPr lang="en-US" altLang="zh-CN" smtClean="0"/>
              <a:t>/44</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8016"/>
            <a:ext cx="8229600" cy="854968"/>
          </a:xfrm>
        </p:spPr>
        <p:txBody>
          <a:bodyPr>
            <a:normAutofit/>
          </a:bodyPr>
          <a:lstStyle/>
          <a:p>
            <a:r>
              <a:rPr lang="en-US" altLang="zh-CN" sz="4400" dirty="0" smtClean="0"/>
              <a:t>Problem Formulation</a:t>
            </a:r>
            <a:endParaRPr lang="zh-CN" altLang="en-US" dirty="0"/>
          </a:p>
        </p:txBody>
      </p:sp>
      <p:sp>
        <p:nvSpPr>
          <p:cNvPr id="9" name="日期占位符 8"/>
          <p:cNvSpPr>
            <a:spLocks noGrp="1"/>
          </p:cNvSpPr>
          <p:nvPr>
            <p:ph type="dt" sz="half" idx="10"/>
          </p:nvPr>
        </p:nvSpPr>
        <p:spPr/>
        <p:txBody>
          <a:bodyPr/>
          <a:lstStyle/>
          <a:p>
            <a:fld id="{D1F0F4C2-5D2A-4CAC-BBC8-623363C77756}" type="datetime1">
              <a:rPr lang="zh-CN" altLang="en-US" smtClean="0"/>
              <a:t>2011/6/5</a:t>
            </a:fld>
            <a:endParaRPr lang="zh-CN" altLang="en-US"/>
          </a:p>
        </p:txBody>
      </p:sp>
      <p:sp>
        <p:nvSpPr>
          <p:cNvPr id="10" name="页脚占位符 9"/>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11" name="内容占位符 2"/>
          <p:cNvSpPr>
            <a:spLocks noGrp="1"/>
          </p:cNvSpPr>
          <p:nvPr>
            <p:ph idx="1"/>
          </p:nvPr>
        </p:nvSpPr>
        <p:spPr>
          <a:xfrm>
            <a:off x="251520" y="1268760"/>
            <a:ext cx="8712968" cy="4968552"/>
          </a:xfrm>
        </p:spPr>
        <p:txBody>
          <a:bodyPr>
            <a:normAutofit/>
          </a:bodyPr>
          <a:lstStyle/>
          <a:p>
            <a:r>
              <a:rPr lang="en-US" altLang="zh-CN" sz="2400" dirty="0" smtClean="0"/>
              <a:t>Approximate Entity Extraction: </a:t>
            </a:r>
            <a:r>
              <a:rPr lang="en-US" altLang="zh-CN" sz="2400" i="1" dirty="0" smtClean="0"/>
              <a:t>Given a dictionary of entities E = {e1, e2, . . . , en}, a document D, a similarity function, and a threshold, it finds all “</a:t>
            </a:r>
            <a:r>
              <a:rPr lang="en-US" altLang="zh-CN" sz="2400" b="1" i="1" dirty="0" smtClean="0"/>
              <a:t>similar” </a:t>
            </a:r>
            <a:r>
              <a:rPr lang="en-US" altLang="zh-CN" sz="2400" i="1" dirty="0" smtClean="0"/>
              <a:t>pairs &lt;s, </a:t>
            </a:r>
            <a:r>
              <a:rPr lang="en-US" altLang="zh-CN" sz="2400" i="1" dirty="0" err="1" smtClean="0"/>
              <a:t>e</a:t>
            </a:r>
            <a:r>
              <a:rPr lang="en-US" altLang="zh-CN" sz="2400" i="1" baseline="-25000" dirty="0" err="1" smtClean="0"/>
              <a:t>i</a:t>
            </a:r>
            <a:r>
              <a:rPr lang="en-US" altLang="zh-CN" sz="2400" i="1" dirty="0" smtClean="0"/>
              <a:t>&gt; with respect to the given function and threshold, where s is a substring of D.</a:t>
            </a:r>
            <a:endParaRPr lang="en-US" altLang="zh-CN" sz="2000" i="1" dirty="0" smtClean="0"/>
          </a:p>
          <a:p>
            <a:r>
              <a:rPr lang="en-US" altLang="zh-CN" sz="2400" dirty="0" smtClean="0"/>
              <a:t>For example, if we use Edit Distance and threshold set to 2:</a:t>
            </a:r>
          </a:p>
        </p:txBody>
      </p:sp>
      <p:pic>
        <p:nvPicPr>
          <p:cNvPr id="3075" name="Picture 3"/>
          <p:cNvPicPr>
            <a:picLocks noChangeAspect="1" noChangeArrowheads="1"/>
          </p:cNvPicPr>
          <p:nvPr/>
        </p:nvPicPr>
        <p:blipFill>
          <a:blip r:embed="rId3" cstate="print"/>
          <a:srcRect/>
          <a:stretch>
            <a:fillRect/>
          </a:stretch>
        </p:blipFill>
        <p:spPr bwMode="auto">
          <a:xfrm>
            <a:off x="852532" y="3353659"/>
            <a:ext cx="6862740" cy="2883653"/>
          </a:xfrm>
          <a:prstGeom prst="rect">
            <a:avLst/>
          </a:prstGeom>
          <a:noFill/>
          <a:ln w="9525">
            <a:noFill/>
            <a:miter lim="800000"/>
            <a:headEnd/>
            <a:tailEnd/>
          </a:ln>
        </p:spPr>
      </p:pic>
      <p:sp>
        <p:nvSpPr>
          <p:cNvPr id="13" name="椭圆 12"/>
          <p:cNvSpPr/>
          <p:nvPr/>
        </p:nvSpPr>
        <p:spPr>
          <a:xfrm>
            <a:off x="1709788" y="5027628"/>
            <a:ext cx="1785950" cy="34289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722488" y="4502162"/>
            <a:ext cx="1785950" cy="34289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710184" y="5859484"/>
            <a:ext cx="1143008" cy="34289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567440" y="5859484"/>
            <a:ext cx="1071570" cy="34289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a:stCxn id="15" idx="6"/>
            <a:endCxn id="17" idx="0"/>
          </p:cNvCxnSpPr>
          <p:nvPr/>
        </p:nvCxnSpPr>
        <p:spPr>
          <a:xfrm>
            <a:off x="3508438" y="4673610"/>
            <a:ext cx="2594787" cy="11858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3" idx="5"/>
            <a:endCxn id="16" idx="1"/>
          </p:cNvCxnSpPr>
          <p:nvPr/>
        </p:nvCxnSpPr>
        <p:spPr>
          <a:xfrm rot="16200000" flipH="1">
            <a:off x="3761186" y="4793312"/>
            <a:ext cx="589392" cy="16433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灯片编号占位符 13"/>
          <p:cNvSpPr>
            <a:spLocks noGrp="1"/>
          </p:cNvSpPr>
          <p:nvPr>
            <p:ph type="sldNum" sz="quarter" idx="12"/>
          </p:nvPr>
        </p:nvSpPr>
        <p:spPr/>
        <p:txBody>
          <a:bodyPr/>
          <a:lstStyle/>
          <a:p>
            <a:fld id="{0C913308-F349-4B6D-A68A-DD1791B4A57B}" type="slidenum">
              <a:rPr lang="zh-CN" altLang="en-US" smtClean="0"/>
              <a:pPr/>
              <a:t>8</a:t>
            </a:fld>
            <a:r>
              <a:rPr lang="en-US" altLang="zh-CN" smtClean="0"/>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7" dur="500"/>
                                        <p:tgtEl>
                                          <p:spTgt spid="11">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checkerboard(across)">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par>
                                <p:cTn id="16" presetID="5"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heckerboard(across)">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579296" cy="4968552"/>
          </a:xfrm>
        </p:spPr>
        <p:txBody>
          <a:bodyPr>
            <a:normAutofit/>
          </a:bodyPr>
          <a:lstStyle/>
          <a:p>
            <a:r>
              <a:rPr lang="en-US" altLang="zh-CN" i="1" dirty="0" smtClean="0"/>
              <a:t>Token-based Similarity:</a:t>
            </a:r>
          </a:p>
          <a:p>
            <a:pPr marL="880110" lvl="1" indent="-514350">
              <a:buFont typeface="Wingdings" pitchFamily="2" charset="2"/>
              <a:buChar char="Ø"/>
            </a:pPr>
            <a:r>
              <a:rPr lang="en-US" altLang="zh-CN" dirty="0" smtClean="0"/>
              <a:t>Jaccard Similarity</a:t>
            </a:r>
          </a:p>
          <a:p>
            <a:pPr marL="880110" lvl="1" indent="-514350">
              <a:buFont typeface="Wingdings" pitchFamily="2" charset="2"/>
              <a:buChar char="Ø"/>
            </a:pPr>
            <a:r>
              <a:rPr lang="en-US" altLang="zh-CN" dirty="0" smtClean="0"/>
              <a:t>Cosine Similarity</a:t>
            </a:r>
          </a:p>
          <a:p>
            <a:pPr marL="880110" lvl="1" indent="-514350">
              <a:buFont typeface="Wingdings" pitchFamily="2" charset="2"/>
              <a:buChar char="Ø"/>
            </a:pPr>
            <a:r>
              <a:rPr lang="en-US" altLang="zh-CN" dirty="0" smtClean="0"/>
              <a:t>Dice Similarity</a:t>
            </a:r>
          </a:p>
          <a:p>
            <a:pPr marL="880110" lvl="1" indent="-514350">
              <a:buFont typeface="+mj-lt"/>
              <a:buAutoNum type="arabicPeriod"/>
            </a:pPr>
            <a:endParaRPr lang="en-US" altLang="zh-CN" dirty="0" smtClean="0"/>
          </a:p>
          <a:p>
            <a:r>
              <a:rPr lang="en-US" altLang="zh-CN" i="1" dirty="0" err="1" smtClean="0"/>
              <a:t>Charater</a:t>
            </a:r>
            <a:r>
              <a:rPr lang="en-US" altLang="zh-CN" i="1" dirty="0" smtClean="0"/>
              <a:t>-based Dissimilarity:</a:t>
            </a:r>
          </a:p>
          <a:p>
            <a:pPr marL="880110" lvl="1" indent="-514350">
              <a:buFont typeface="Wingdings" pitchFamily="2" charset="2"/>
              <a:buChar char="Ø"/>
            </a:pPr>
            <a:r>
              <a:rPr lang="en-US" altLang="zh-CN" dirty="0" smtClean="0"/>
              <a:t>Edit Distance</a:t>
            </a:r>
          </a:p>
          <a:p>
            <a:pPr marL="880110" lvl="1" indent="-514350">
              <a:buFont typeface="+mj-lt"/>
              <a:buAutoNum type="arabicPeriod"/>
            </a:pPr>
            <a:endParaRPr lang="en-US" altLang="zh-CN" dirty="0" smtClean="0"/>
          </a:p>
          <a:p>
            <a:r>
              <a:rPr lang="en-US" altLang="zh-CN" i="1" dirty="0" smtClean="0"/>
              <a:t>Charter-based Similarity:</a:t>
            </a:r>
          </a:p>
          <a:p>
            <a:pPr marL="880110" lvl="1" indent="-514350">
              <a:buFont typeface="Wingdings" pitchFamily="2" charset="2"/>
              <a:buChar char="Ø"/>
            </a:pPr>
            <a:r>
              <a:rPr lang="en-US" altLang="zh-CN" dirty="0" smtClean="0"/>
              <a:t>Edit Similarity</a:t>
            </a:r>
          </a:p>
        </p:txBody>
      </p:sp>
      <p:sp>
        <p:nvSpPr>
          <p:cNvPr id="2" name="标题 1"/>
          <p:cNvSpPr>
            <a:spLocks noGrp="1"/>
          </p:cNvSpPr>
          <p:nvPr>
            <p:ph type="title"/>
          </p:nvPr>
        </p:nvSpPr>
        <p:spPr>
          <a:xfrm>
            <a:off x="457200" y="188640"/>
            <a:ext cx="8229600" cy="782960"/>
          </a:xfrm>
        </p:spPr>
        <p:txBody>
          <a:bodyPr>
            <a:noAutofit/>
          </a:bodyPr>
          <a:lstStyle/>
          <a:p>
            <a:r>
              <a:rPr lang="en-US" altLang="zh-CN" sz="4800" dirty="0" smtClean="0"/>
              <a:t>Similarity/Dissimilarity Function</a:t>
            </a:r>
            <a:endParaRPr lang="zh-CN" altLang="en-US" sz="4800" dirty="0"/>
          </a:p>
        </p:txBody>
      </p:sp>
      <p:sp>
        <p:nvSpPr>
          <p:cNvPr id="19" name="日期占位符 18"/>
          <p:cNvSpPr>
            <a:spLocks noGrp="1"/>
          </p:cNvSpPr>
          <p:nvPr>
            <p:ph type="dt" sz="half" idx="10"/>
          </p:nvPr>
        </p:nvSpPr>
        <p:spPr/>
        <p:txBody>
          <a:bodyPr/>
          <a:lstStyle/>
          <a:p>
            <a:fld id="{5A35184D-CD02-439B-8989-836ED1090CD8}" type="datetime1">
              <a:rPr lang="zh-CN" altLang="en-US" smtClean="0"/>
              <a:t>2011/6/5</a:t>
            </a:fld>
            <a:endParaRPr lang="zh-CN" altLang="en-US"/>
          </a:p>
        </p:txBody>
      </p:sp>
      <p:sp>
        <p:nvSpPr>
          <p:cNvPr id="23" name="页脚占位符 22"/>
          <p:cNvSpPr>
            <a:spLocks noGrp="1"/>
          </p:cNvSpPr>
          <p:nvPr>
            <p:ph type="ftr" sz="quarter" idx="11"/>
          </p:nvPr>
        </p:nvSpPr>
        <p:spPr/>
        <p:txBody>
          <a:bodyPr/>
          <a:lstStyle/>
          <a:p>
            <a:r>
              <a:rPr lang="en-US" altLang="zh-CN" smtClean="0"/>
              <a:t>Faerie @ SIGMOD2011</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9</a:t>
            </a:fld>
            <a:r>
              <a:rPr lang="en-US" altLang="zh-CN" smtClean="0"/>
              <a:t>/44</a:t>
            </a:r>
            <a:endParaRPr lang="zh-CN"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28107</TotalTime>
  <Words>2458</Words>
  <Application>Microsoft Office PowerPoint</Application>
  <PresentationFormat>全屏显示(4:3)</PresentationFormat>
  <Paragraphs>485</Paragraphs>
  <Slides>47</Slides>
  <Notes>46</Notes>
  <HiddenSlides>3</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流畅</vt:lpstr>
      <vt:lpstr>Faerie: Efficient Filtering Algorithms for Approximate Dictionary-based Entity Extraction</vt:lpstr>
      <vt:lpstr>Outline</vt:lpstr>
      <vt:lpstr>Named Entity Recognition</vt:lpstr>
      <vt:lpstr>Automatically add the links</vt:lpstr>
      <vt:lpstr>Real-world Data is Rather Dirty！</vt:lpstr>
      <vt:lpstr>Approximate Entity Extraction</vt:lpstr>
      <vt:lpstr>Outline</vt:lpstr>
      <vt:lpstr>Problem Formulation</vt:lpstr>
      <vt:lpstr>Similarity/Dissimilarity Function</vt:lpstr>
      <vt:lpstr>Prior Work</vt:lpstr>
      <vt:lpstr>Outline</vt:lpstr>
      <vt:lpstr>A Unified Framework</vt:lpstr>
      <vt:lpstr>Valid Substrings</vt:lpstr>
      <vt:lpstr>Outline</vt:lpstr>
      <vt:lpstr>An Inverted Index Structure</vt:lpstr>
      <vt:lpstr>Multi-Heap based Method</vt:lpstr>
      <vt:lpstr>Multi-Heap based Method</vt:lpstr>
      <vt:lpstr>Multi-Heap based Method</vt:lpstr>
      <vt:lpstr>Problems of Multi-Heap based Method</vt:lpstr>
      <vt:lpstr>Single-Heap based Method</vt:lpstr>
      <vt:lpstr>Single-Heap based Method</vt:lpstr>
      <vt:lpstr>Single-Heap based Method</vt:lpstr>
      <vt:lpstr>Single-Heap based Method</vt:lpstr>
      <vt:lpstr>Outline</vt:lpstr>
      <vt:lpstr>Pruning Techniques—Lazy Count</vt:lpstr>
      <vt:lpstr>Pruning Techniques—Bucket Count</vt:lpstr>
      <vt:lpstr>Pruning Techniques—Bucket Count</vt:lpstr>
      <vt:lpstr>Pruning Techniques—Batch Count</vt:lpstr>
      <vt:lpstr>Finding Candidate Windows Efficiently</vt:lpstr>
      <vt:lpstr>Finding Candidate Windows Efficiently</vt:lpstr>
      <vt:lpstr>Finding Candidate Windows Efficiently</vt:lpstr>
      <vt:lpstr>Finding Candidate Windows Efficiently</vt:lpstr>
      <vt:lpstr>Finding Candidate Windows Efficiently</vt:lpstr>
      <vt:lpstr>Finding Candidate Windows Efficiently</vt:lpstr>
      <vt:lpstr>Outline</vt:lpstr>
      <vt:lpstr>Experiment Setup</vt:lpstr>
      <vt:lpstr>Multi-Heap vs Single Heap</vt:lpstr>
      <vt:lpstr>Effectiveness of Pruning Techniques</vt:lpstr>
      <vt:lpstr>Comparison with State-of-the-art Methods</vt:lpstr>
      <vt:lpstr>幻灯片 40</vt:lpstr>
      <vt:lpstr>Scalability with Dictionary Sizes</vt:lpstr>
      <vt:lpstr>Outline</vt:lpstr>
      <vt:lpstr>Conclusion</vt:lpstr>
      <vt:lpstr>幻灯片 44</vt:lpstr>
      <vt:lpstr>Pruning Techniques—Batch Count</vt:lpstr>
      <vt:lpstr>Pruning Techniques—Batch Count</vt:lpstr>
      <vt:lpstr>Pruning Techniques—Batch Count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supernovo</cp:lastModifiedBy>
  <cp:revision>1256</cp:revision>
  <dcterms:modified xsi:type="dcterms:W3CDTF">2011-06-05T13:54:29Z</dcterms:modified>
</cp:coreProperties>
</file>